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351" r:id="rId3"/>
    <p:sldId id="361" r:id="rId4"/>
    <p:sldId id="272" r:id="rId5"/>
    <p:sldId id="332" r:id="rId7"/>
    <p:sldId id="338" r:id="rId8"/>
    <p:sldId id="339" r:id="rId9"/>
    <p:sldId id="340" r:id="rId10"/>
    <p:sldId id="335" r:id="rId11"/>
    <p:sldId id="336" r:id="rId12"/>
    <p:sldId id="334" r:id="rId13"/>
    <p:sldId id="333" r:id="rId14"/>
    <p:sldId id="342" r:id="rId15"/>
    <p:sldId id="343" r:id="rId16"/>
    <p:sldId id="344" r:id="rId17"/>
    <p:sldId id="345" r:id="rId18"/>
    <p:sldId id="346" r:id="rId19"/>
    <p:sldId id="347" r:id="rId20"/>
    <p:sldId id="348" r:id="rId21"/>
    <p:sldId id="349" r:id="rId22"/>
    <p:sldId id="350" r:id="rId23"/>
    <p:sldId id="360" r:id="rId24"/>
    <p:sldId id="358" r:id="rId25"/>
    <p:sldId id="359" r:id="rId26"/>
    <p:sldId id="363" r:id="rId27"/>
    <p:sldId id="353" r:id="rId28"/>
    <p:sldId id="355" r:id="rId29"/>
    <p:sldId id="362" r:id="rId30"/>
    <p:sldId id="365" r:id="rId31"/>
    <p:sldId id="364" r:id="rId32"/>
    <p:sldId id="366" r:id="rId33"/>
    <p:sldId id="367" r:id="rId34"/>
    <p:sldId id="368" r:id="rId35"/>
    <p:sldId id="369" r:id="rId36"/>
    <p:sldId id="352" r:id="rId37"/>
    <p:sldId id="395" r:id="rId38"/>
    <p:sldId id="396" r:id="rId39"/>
    <p:sldId id="397" r:id="rId40"/>
    <p:sldId id="337" r:id="rId41"/>
  </p:sldIdLst>
  <p:sldSz cx="12192000" cy="6858000"/>
  <p:notesSz cx="6858000" cy="9144000"/>
  <p:embeddedFontLst>
    <p:embeddedFont>
      <p:font typeface="Calibri Light" panose="020F0302020204030204" charset="0"/>
      <p:regular r:id="rId45"/>
      <p:italic r:id="rId46"/>
    </p:embeddedFont>
    <p:embeddedFont>
      <p:font typeface="Calibri" panose="020F0502020204030204" charset="0"/>
      <p:regular r:id="rId47"/>
      <p:bold r:id="rId48"/>
      <p:italic r:id="rId49"/>
      <p:boldItalic r:id="rId50"/>
    </p:embeddedFont>
    <p:embeddedFont>
      <p:font typeface="楷体" panose="02010609060101010101" pitchFamily="49"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6" autoAdjust="0"/>
    <p:restoredTop sz="91408" autoAdjust="0"/>
  </p:normalViewPr>
  <p:slideViewPr>
    <p:cSldViewPr snapToGrid="0">
      <p:cViewPr varScale="1">
        <p:scale>
          <a:sx n="71" d="100"/>
          <a:sy n="71" d="100"/>
        </p:scale>
        <p:origin x="-918" y="-90"/>
      </p:cViewPr>
      <p:guideLst>
        <p:guide orient="horz" pos="222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3.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9F6BF-7D3F-4C98-B504-4F4AD96D32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F655B-7F31-463A-B610-2E898288B2C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8F655B-7F31-463A-B610-2E898288B2C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8F655B-7F31-463A-B610-2E898288B2C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8F655B-7F31-463A-B610-2E898288B2C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07C03F7-A77A-4DD4-B2CD-24F7750CEC2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E8C7A21-E7E6-415B-A5F2-8F2DE6CD37BF}"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A672FC-4CBC-47FB-981A-0E2DD772F4CC}"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1318942-83E0-4DEF-95B5-D33F9D214E56}"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9AEE39-8091-4E00-BB16-6A3882BACE61}"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7" name="灯片编号占位符 6"/>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DBF1CCA-7E2A-473C-A7DA-A72CB5E3EB4B}"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9" name="灯片编号占位符 8"/>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DF237C7-3DD3-4041-BF11-275DCB067F22}"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5" name="灯片编号占位符 4"/>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8926B7-AD98-4E61-B036-9DD6E19EC5B4}"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4" name="灯片编号占位符 3"/>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81947D-B107-4FC4-B1E6-06E4479DBE69}"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7" name="灯片编号占位符 6"/>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BD49627-1BDA-41B0-B7B2-FA595C2AD3D8}"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7" name="灯片编号占位符 6"/>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EA8B3-F3A1-4403-AD66-69C29BEA1E0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313C8-5C85-44CA-9248-68F69BDA240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www.hkrob.com/admintools/softload/login.html"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ocalhost/bfscu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ocalhost/localui/login.html" TargetMode="Externa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Workbook1.xls"/></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hyperlink" Target="http://47.100.191.83/admintools/softload/login.html"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KEY FEATURE DESCRIPTION</a:t>
            </a:r>
            <a:endParaRPr lang="zh-CN" altLang="en-US" dirty="0"/>
          </a:p>
        </p:txBody>
      </p:sp>
      <p:sp>
        <p:nvSpPr>
          <p:cNvPr id="3" name="Subtitle 2"/>
          <p:cNvSpPr>
            <a:spLocks noGrp="1"/>
          </p:cNvSpPr>
          <p:nvPr>
            <p:ph type="subTitle" idx="1"/>
          </p:nvPr>
        </p:nvSpPr>
        <p:spPr/>
        <p:txBody>
          <a:bodyPr/>
          <a:lstStyle/>
          <a:p>
            <a:r>
              <a:rPr lang="en-US" altLang="zh-CN" dirty="0" smtClean="0"/>
              <a:t>FOR BOFENG</a:t>
            </a:r>
            <a:endParaRPr lang="en-US" altLang="zh-CN" dirty="0" smtClean="0"/>
          </a:p>
          <a:p>
            <a:r>
              <a:rPr lang="en-US" altLang="zh-CN" dirty="0" smtClean="0"/>
              <a:t>v02</a:t>
            </a:r>
            <a:endParaRPr lang="zh-CN" altLang="en-US" dirty="0"/>
          </a:p>
        </p:txBody>
      </p:sp>
      <p:sp>
        <p:nvSpPr>
          <p:cNvPr id="4" name="Date Placeholder 3"/>
          <p:cNvSpPr>
            <a:spLocks noGrp="1"/>
          </p:cNvSpPr>
          <p:nvPr>
            <p:ph type="dt" sz="half" idx="10"/>
          </p:nvPr>
        </p:nvSpPr>
        <p:spPr/>
        <p:txBody>
          <a:bodyPr/>
          <a:lstStyle/>
          <a:p>
            <a:fld id="{F07C03F7-A77A-4DD4-B2CD-24F7750CEC2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828"/>
          </a:xfrm>
        </p:spPr>
        <p:txBody>
          <a:bodyPr>
            <a:normAutofit fontScale="90000"/>
          </a:bodyPr>
          <a:lstStyle/>
          <a:p>
            <a:r>
              <a:rPr lang="en-US" altLang="zh-CN" dirty="0" smtClean="0"/>
              <a:t>Weight Sensor – </a:t>
            </a:r>
            <a:r>
              <a:rPr lang="en-US" altLang="zh-CN" b="1" dirty="0" smtClean="0"/>
              <a:t>Event Detection and Use Case</a:t>
            </a:r>
            <a:endParaRPr lang="zh-CN" altLang="en-US" b="1"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028" name="Picture 4"/>
          <p:cNvPicPr>
            <a:picLocks noChangeAspect="1" noChangeArrowheads="1"/>
          </p:cNvPicPr>
          <p:nvPr/>
        </p:nvPicPr>
        <p:blipFill>
          <a:blip r:embed="rId1" cstate="print"/>
          <a:srcRect/>
          <a:stretch>
            <a:fillRect/>
          </a:stretch>
        </p:blipFill>
        <p:spPr bwMode="auto">
          <a:xfrm>
            <a:off x="510987" y="1102767"/>
            <a:ext cx="10171113" cy="50158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679"/>
            <a:ext cx="10515600" cy="508934"/>
          </a:xfrm>
        </p:spPr>
        <p:txBody>
          <a:bodyPr>
            <a:normAutofit fontScale="90000"/>
          </a:bodyPr>
          <a:lstStyle/>
          <a:p>
            <a:r>
              <a:rPr lang="en-US" altLang="zh-CN" dirty="0" smtClean="0"/>
              <a:t>System Parameters for Weight Sensor</a:t>
            </a:r>
            <a:endParaRPr lang="zh-CN" altLang="en-US" dirty="0"/>
          </a:p>
        </p:txBody>
      </p:sp>
      <p:sp>
        <p:nvSpPr>
          <p:cNvPr id="4" name="日期占位符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dirty="0" smtClean="0"/>
              <a:t>小慧智能科技保密资料</a:t>
            </a:r>
            <a:r>
              <a:rPr lang="en-US" altLang="zh-CN" dirty="0" smtClean="0"/>
              <a:t>©</a:t>
            </a:r>
            <a:endParaRPr lang="zh-CN" altLang="en-US" dirty="0"/>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graphicFrame>
        <p:nvGraphicFramePr>
          <p:cNvPr id="67" name="Table 66"/>
          <p:cNvGraphicFramePr>
            <a:graphicFrameLocks noGrp="1"/>
          </p:cNvGraphicFramePr>
          <p:nvPr/>
        </p:nvGraphicFramePr>
        <p:xfrm>
          <a:off x="243541" y="935020"/>
          <a:ext cx="11697448" cy="5806440"/>
        </p:xfrm>
        <a:graphic>
          <a:graphicData uri="http://schemas.openxmlformats.org/drawingml/2006/table">
            <a:tbl>
              <a:tblPr firstRow="1" bandRow="1">
                <a:tableStyleId>{5C22544A-7EE6-4342-B048-85BDC9FD1C3A}</a:tableStyleId>
              </a:tblPr>
              <a:tblGrid>
                <a:gridCol w="2365188"/>
                <a:gridCol w="2971800"/>
                <a:gridCol w="1304365"/>
                <a:gridCol w="1143000"/>
                <a:gridCol w="3913095"/>
              </a:tblGrid>
              <a:tr h="188976">
                <a:tc>
                  <a:txBody>
                    <a:bodyPr/>
                    <a:lstStyle/>
                    <a:p>
                      <a:r>
                        <a:rPr lang="en-US" altLang="zh-CN" sz="1300" dirty="0" smtClean="0">
                          <a:latin typeface="+mn-lt"/>
                        </a:rPr>
                        <a:t>Functions</a:t>
                      </a:r>
                      <a:endParaRPr lang="zh-CN" altLang="en-US" sz="1300" dirty="0">
                        <a:latin typeface="+mn-lt"/>
                      </a:endParaRPr>
                    </a:p>
                  </a:txBody>
                  <a:tcPr/>
                </a:tc>
                <a:tc>
                  <a:txBody>
                    <a:bodyPr/>
                    <a:lstStyle/>
                    <a:p>
                      <a:r>
                        <a:rPr lang="en-US" altLang="zh-CN" sz="1300" dirty="0" smtClean="0">
                          <a:latin typeface="+mn-lt"/>
                        </a:rPr>
                        <a:t>Parameters</a:t>
                      </a:r>
                      <a:endParaRPr lang="zh-CN" altLang="en-US" sz="1300" dirty="0">
                        <a:latin typeface="+mn-lt"/>
                      </a:endParaRPr>
                    </a:p>
                  </a:txBody>
                  <a:tcPr/>
                </a:tc>
                <a:tc>
                  <a:txBody>
                    <a:bodyPr/>
                    <a:lstStyle/>
                    <a:p>
                      <a:r>
                        <a:rPr lang="en-US" altLang="zh-CN" sz="1300" dirty="0" smtClean="0">
                          <a:latin typeface="+mn-lt"/>
                        </a:rPr>
                        <a:t>Unit</a:t>
                      </a:r>
                      <a:endParaRPr lang="zh-CN" altLang="en-US" sz="1300" dirty="0">
                        <a:latin typeface="+mn-lt"/>
                      </a:endParaRPr>
                    </a:p>
                  </a:txBody>
                  <a:tcPr/>
                </a:tc>
                <a:tc>
                  <a:txBody>
                    <a:bodyPr/>
                    <a:lstStyle/>
                    <a:p>
                      <a:r>
                        <a:rPr lang="en-US" altLang="zh-CN" sz="1300" dirty="0" smtClean="0">
                          <a:latin typeface="+mn-lt"/>
                        </a:rPr>
                        <a:t>Configurable</a:t>
                      </a:r>
                      <a:endParaRPr lang="zh-CN" altLang="en-US" sz="1300" dirty="0">
                        <a:latin typeface="+mn-lt"/>
                      </a:endParaRPr>
                    </a:p>
                  </a:txBody>
                  <a:tcPr/>
                </a:tc>
                <a:tc>
                  <a:txBody>
                    <a:bodyPr/>
                    <a:lstStyle/>
                    <a:p>
                      <a:r>
                        <a:rPr lang="en-US" altLang="zh-CN" sz="1300" dirty="0" smtClean="0">
                          <a:latin typeface="+mn-lt"/>
                        </a:rPr>
                        <a:t>Default</a:t>
                      </a:r>
                      <a:r>
                        <a:rPr lang="en-US" altLang="zh-CN" sz="1300" baseline="0" dirty="0" smtClean="0">
                          <a:latin typeface="+mn-lt"/>
                        </a:rPr>
                        <a:t> Value</a:t>
                      </a:r>
                      <a:endParaRPr lang="zh-CN" altLang="en-US" sz="1300" dirty="0">
                        <a:latin typeface="+mn-lt"/>
                      </a:endParaRPr>
                    </a:p>
                  </a:txBody>
                  <a:tcPr/>
                </a:tc>
              </a:tr>
              <a:tr h="188976">
                <a:tc>
                  <a:txBody>
                    <a:bodyPr/>
                    <a:lstStyle/>
                    <a:p>
                      <a:r>
                        <a:rPr lang="en-US" altLang="zh-CN" sz="1300" dirty="0" smtClean="0">
                          <a:latin typeface="+mn-lt"/>
                        </a:rPr>
                        <a:t>ADC</a:t>
                      </a:r>
                      <a:endParaRPr lang="zh-CN" altLang="en-US" sz="1300" dirty="0">
                        <a:latin typeface="+mn-lt"/>
                      </a:endParaRPr>
                    </a:p>
                  </a:txBody>
                  <a:tcPr>
                    <a:solidFill>
                      <a:schemeClr val="accent1">
                        <a:lumMod val="20000"/>
                        <a:lumOff val="80000"/>
                      </a:schemeClr>
                    </a:solidFill>
                  </a:tcPr>
                </a:tc>
                <a:tc>
                  <a:txBody>
                    <a:bodyPr/>
                    <a:lstStyle/>
                    <a:p>
                      <a:r>
                        <a:rPr lang="en-US" altLang="zh-CN" sz="1300" dirty="0" err="1" smtClean="0">
                          <a:latin typeface="+mn-lt"/>
                        </a:rPr>
                        <a:t>WeightSensorAdcSampleFreq</a:t>
                      </a:r>
                      <a:endParaRPr lang="en-US" altLang="zh-CN"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(N/A)</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ADC_AMPLIFIER_WORDRATE_15SPS (3)</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ADC</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WeightSensorAdcGain</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(N/A)</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ADC_AMPLIFIER_GAIN_64X (6)</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ADC</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WEIGHT_SENSOR_ADC_READ_TICK_MS</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(N/A)</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Hardcode</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200ms</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Calibration</a:t>
                      </a:r>
                      <a:endParaRPr lang="zh-CN" altLang="en-US" sz="1300" dirty="0">
                        <a:latin typeface="+mn-lt"/>
                      </a:endParaRPr>
                    </a:p>
                  </a:txBody>
                  <a:tcPr>
                    <a:solidFill>
                      <a:schemeClr val="accent1">
                        <a:lumMod val="40000"/>
                        <a:lumOff val="60000"/>
                      </a:schemeClr>
                    </a:solidFill>
                  </a:tcPr>
                </a:tc>
                <a:tc>
                  <a:txBody>
                    <a:bodyPr/>
                    <a:lstStyle/>
                    <a:p>
                      <a:r>
                        <a:rPr lang="en-US" altLang="zh-CN" sz="1300" dirty="0" err="1" smtClean="0">
                          <a:latin typeface="+mn-lt"/>
                        </a:rPr>
                        <a:t>WeightSensorCalibrationZeroAdcValue</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(raw </a:t>
                      </a:r>
                      <a:r>
                        <a:rPr lang="en-US" altLang="zh-CN" sz="1300" dirty="0" err="1" smtClean="0">
                          <a:latin typeface="+mn-lt"/>
                        </a:rPr>
                        <a:t>adc</a:t>
                      </a:r>
                      <a:r>
                        <a:rPr lang="en-US" altLang="zh-CN" sz="1300" dirty="0" smtClean="0">
                          <a:latin typeface="+mn-lt"/>
                        </a:rPr>
                        <a:t>)</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No</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(real time ADC value during calibration)</a:t>
                      </a:r>
                      <a:endParaRPr lang="zh-CN" altLang="en-US" sz="1300" dirty="0">
                        <a:latin typeface="+mn-lt"/>
                      </a:endParaRPr>
                    </a:p>
                  </a:txBody>
                  <a:tcPr>
                    <a:solidFill>
                      <a:schemeClr val="accent1">
                        <a:lumMod val="40000"/>
                        <a:lumOff val="60000"/>
                      </a:schemeClr>
                    </a:solidFill>
                  </a:tcPr>
                </a:tc>
              </a:tr>
              <a:tr h="188976">
                <a:tc>
                  <a:txBody>
                    <a:bodyPr/>
                    <a:lstStyle/>
                    <a:p>
                      <a:r>
                        <a:rPr lang="en-US" altLang="zh-CN" sz="1300" dirty="0" smtClean="0">
                          <a:latin typeface="+mn-lt"/>
                        </a:rPr>
                        <a:t>Calibration</a:t>
                      </a:r>
                      <a:endParaRPr lang="zh-CN" altLang="en-US" sz="1300" dirty="0">
                        <a:latin typeface="+mn-lt"/>
                      </a:endParaRPr>
                    </a:p>
                  </a:txBody>
                  <a:tcPr>
                    <a:solidFill>
                      <a:schemeClr val="accent1">
                        <a:lumMod val="40000"/>
                        <a:lumOff val="60000"/>
                      </a:schemeClr>
                    </a:solidFill>
                  </a:tcPr>
                </a:tc>
                <a:tc>
                  <a:txBody>
                    <a:bodyPr/>
                    <a:lstStyle/>
                    <a:p>
                      <a:r>
                        <a:rPr lang="en-US" altLang="zh-CN" sz="1300" dirty="0" err="1" smtClean="0">
                          <a:latin typeface="+mn-lt"/>
                        </a:rPr>
                        <a:t>WeightSensorCalibrationFullAdcValue</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(raw </a:t>
                      </a:r>
                      <a:r>
                        <a:rPr lang="en-US" altLang="zh-CN" sz="1300" dirty="0" err="1" smtClean="0">
                          <a:latin typeface="+mn-lt"/>
                        </a:rPr>
                        <a:t>adc</a:t>
                      </a:r>
                      <a:r>
                        <a:rPr lang="en-US" altLang="zh-CN" sz="1300" dirty="0" smtClean="0">
                          <a:latin typeface="+mn-lt"/>
                        </a:rPr>
                        <a:t>)</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No</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(real time ADC value during calibration)</a:t>
                      </a:r>
                      <a:endParaRPr lang="zh-CN" altLang="en-US" sz="1300" dirty="0" smtClean="0">
                        <a:latin typeface="+mn-lt"/>
                      </a:endParaRPr>
                    </a:p>
                  </a:txBody>
                  <a:tcPr>
                    <a:solidFill>
                      <a:schemeClr val="accent1">
                        <a:lumMod val="40000"/>
                        <a:lumOff val="60000"/>
                      </a:schemeClr>
                    </a:solidFill>
                  </a:tcPr>
                </a:tc>
              </a:tr>
              <a:tr h="188976">
                <a:tc>
                  <a:txBody>
                    <a:bodyPr/>
                    <a:lstStyle/>
                    <a:p>
                      <a:r>
                        <a:rPr lang="en-US" altLang="zh-CN" sz="1300" dirty="0" smtClean="0">
                          <a:latin typeface="+mn-lt"/>
                        </a:rPr>
                        <a:t>Calibration</a:t>
                      </a:r>
                      <a:endParaRPr lang="zh-CN" altLang="en-US" sz="1300" dirty="0">
                        <a:latin typeface="+mn-lt"/>
                      </a:endParaRPr>
                    </a:p>
                  </a:txBody>
                  <a:tcPr>
                    <a:solidFill>
                      <a:schemeClr val="accent1">
                        <a:lumMod val="40000"/>
                        <a:lumOff val="60000"/>
                      </a:schemeClr>
                    </a:solidFill>
                  </a:tcPr>
                </a:tc>
                <a:tc>
                  <a:txBody>
                    <a:bodyPr/>
                    <a:lstStyle/>
                    <a:p>
                      <a:r>
                        <a:rPr lang="en-US" altLang="zh-CN" sz="1300" dirty="0" err="1" smtClean="0">
                          <a:latin typeface="+mn-lt"/>
                        </a:rPr>
                        <a:t>WeightSensorCalibrationFullWeight</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1g,</a:t>
                      </a:r>
                      <a:r>
                        <a:rPr lang="en-US" altLang="zh-CN" sz="1300" baseline="0" dirty="0" smtClean="0">
                          <a:latin typeface="+mn-lt"/>
                        </a:rPr>
                        <a:t> 0.1g, 0.01g</a:t>
                      </a:r>
                      <a:endParaRPr lang="zh-CN" altLang="en-US" dirty="0"/>
                    </a:p>
                  </a:txBody>
                  <a:tcPr>
                    <a:solidFill>
                      <a:schemeClr val="accent1">
                        <a:lumMod val="40000"/>
                        <a:lumOff val="6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100000 (0.01g)</a:t>
                      </a:r>
                      <a:endParaRPr lang="zh-CN" altLang="en-US" sz="1300" dirty="0">
                        <a:latin typeface="+mn-lt"/>
                      </a:endParaRPr>
                    </a:p>
                  </a:txBody>
                  <a:tcPr>
                    <a:solidFill>
                      <a:schemeClr val="accent1">
                        <a:lumMod val="40000"/>
                        <a:lumOff val="60000"/>
                      </a:schemeClr>
                    </a:solidFill>
                  </a:tcPr>
                </a:tc>
              </a:tr>
              <a:tr h="188976">
                <a:tc>
                  <a:txBody>
                    <a:bodyPr/>
                    <a:lstStyle/>
                    <a:p>
                      <a:r>
                        <a:rPr lang="en-US" altLang="zh-CN" sz="1300" dirty="0" smtClean="0">
                          <a:latin typeface="+mn-lt"/>
                        </a:rPr>
                        <a:t>Moving Average</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MovingAverageTicks</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 of samples)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Hardcode</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1 (means</a:t>
                      </a:r>
                      <a:r>
                        <a:rPr lang="en-US" altLang="zh-CN" sz="1300" baseline="0" dirty="0" smtClean="0">
                          <a:latin typeface="+mn-lt"/>
                        </a:rPr>
                        <a:t> </a:t>
                      </a:r>
                      <a:r>
                        <a:rPr lang="en-US" altLang="zh-CN" sz="1300" dirty="0" smtClean="0">
                          <a:latin typeface="+mn-lt"/>
                        </a:rPr>
                        <a:t>no average)</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Static</a:t>
                      </a:r>
                      <a:r>
                        <a:rPr lang="en-US" altLang="zh-CN" sz="1300" baseline="0" dirty="0" smtClean="0">
                          <a:latin typeface="+mn-lt"/>
                        </a:rPr>
                        <a:t> Zero</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WeightSensorStaticZeroValue</a:t>
                      </a:r>
                      <a:endParaRPr lang="zh-CN" altLang="en-US" sz="1300" dirty="0" smtClean="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400" dirty="0" smtClean="0"/>
                    </a:p>
                  </a:txBody>
                  <a:tcPr>
                    <a:solidFill>
                      <a:schemeClr val="accent1">
                        <a:lumMod val="40000"/>
                        <a:lumOff val="6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0 (configured)</a:t>
                      </a:r>
                      <a:endParaRPr lang="zh-CN" altLang="en-US" sz="1300" dirty="0">
                        <a:latin typeface="+mn-lt"/>
                      </a:endParaRPr>
                    </a:p>
                  </a:txBody>
                  <a:tcPr>
                    <a:solidFill>
                      <a:schemeClr val="accent1">
                        <a:lumMod val="40000"/>
                        <a:lumOff val="60000"/>
                      </a:schemeClr>
                    </a:solidFill>
                  </a:tcPr>
                </a:tc>
              </a:tr>
              <a:tr h="188976">
                <a:tc>
                  <a:txBody>
                    <a:bodyPr/>
                    <a:lstStyle/>
                    <a:p>
                      <a:r>
                        <a:rPr lang="en-US" altLang="zh-CN" sz="1300" dirty="0" smtClean="0">
                          <a:latin typeface="+mn-lt"/>
                        </a:rPr>
                        <a:t>Tailor</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WeightSensorTailorValue</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400" dirty="0" smtClean="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0 (configured)</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Dynamic Zero</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WeightSensorDynamicZeroThreadValue</a:t>
                      </a:r>
                      <a:endParaRPr lang="zh-CN" altLang="en-US" sz="1300" dirty="0" smtClean="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400" dirty="0" smtClean="0"/>
                    </a:p>
                  </a:txBody>
                  <a:tcPr>
                    <a:solidFill>
                      <a:schemeClr val="accent1">
                        <a:lumMod val="40000"/>
                        <a:lumOff val="6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500</a:t>
                      </a:r>
                      <a:r>
                        <a:rPr lang="en-US" altLang="zh-CN" sz="1300" baseline="0" dirty="0" smtClean="0">
                          <a:latin typeface="+mn-lt"/>
                        </a:rPr>
                        <a:t> (means 5.00g, </a:t>
                      </a:r>
                      <a:r>
                        <a:rPr lang="en-US" altLang="zh-CN" sz="1300" dirty="0" smtClean="0">
                          <a:latin typeface="+mn-lt"/>
                        </a:rPr>
                        <a:t>configured)</a:t>
                      </a:r>
                      <a:endParaRPr lang="zh-CN" altLang="en-US" sz="1300" dirty="0" smtClean="0">
                        <a:latin typeface="+mn-lt"/>
                      </a:endParaRPr>
                    </a:p>
                  </a:txBody>
                  <a:tcPr>
                    <a:solidFill>
                      <a:schemeClr val="accent1">
                        <a:lumMod val="40000"/>
                        <a:lumOff val="60000"/>
                      </a:schemeClr>
                    </a:solidFill>
                  </a:tcPr>
                </a:tc>
              </a:tr>
              <a:tr h="18897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Dynamic Zero</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WeightSensorDynamicZeroHysteresisMs</a:t>
                      </a:r>
                      <a:endParaRPr lang="zh-CN" altLang="en-US" sz="1300" dirty="0" smtClean="0">
                        <a:latin typeface="+mn-lt"/>
                      </a:endParaRPr>
                    </a:p>
                  </a:txBody>
                  <a:tcPr>
                    <a:solidFill>
                      <a:schemeClr val="accent1">
                        <a:lumMod val="40000"/>
                        <a:lumOff val="60000"/>
                      </a:schemeClr>
                    </a:solidFill>
                  </a:tcPr>
                </a:tc>
                <a:tc>
                  <a:txBody>
                    <a:bodyPr/>
                    <a:lstStyle/>
                    <a:p>
                      <a:r>
                        <a:rPr lang="en-US" altLang="zh-CN" sz="1300" dirty="0" smtClean="0">
                          <a:latin typeface="+mn-lt"/>
                        </a:rPr>
                        <a:t>ms</a:t>
                      </a:r>
                      <a:endParaRPr lang="zh-CN" altLang="en-US" sz="1300" dirty="0">
                        <a:latin typeface="+mn-lt"/>
                      </a:endParaRPr>
                    </a:p>
                  </a:txBody>
                  <a:tcPr>
                    <a:solidFill>
                      <a:schemeClr val="accent1">
                        <a:lumMod val="40000"/>
                        <a:lumOff val="6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5000 (means 5000ms, configured)</a:t>
                      </a:r>
                      <a:endParaRPr lang="zh-CN" altLang="en-US" sz="1300" dirty="0" smtClean="0">
                        <a:latin typeface="+mn-lt"/>
                      </a:endParaRPr>
                    </a:p>
                  </a:txBody>
                  <a:tcPr>
                    <a:solidFill>
                      <a:schemeClr val="accent1">
                        <a:lumMod val="40000"/>
                        <a:lumOff val="60000"/>
                      </a:schemeClr>
                    </a:solidFill>
                  </a:tcPr>
                </a:tc>
              </a:tr>
              <a:tr h="188976">
                <a:tc>
                  <a:txBody>
                    <a:bodyPr/>
                    <a:lstStyle/>
                    <a:p>
                      <a:r>
                        <a:rPr lang="en-US" altLang="zh-CN" sz="1300" dirty="0" smtClean="0">
                          <a:latin typeface="+mn-lt"/>
                        </a:rPr>
                        <a:t>Event Detection</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WeightSensorLoadDetectionTimeMs</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ms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400 (means 0.400s, configured)</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Event Detection / Dynamic Zero </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WeightSensorLoadThread</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400" dirty="0" smtClean="0"/>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100 (means 0.1g, configured)</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Event Detection</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WeightSensorEmptyDetectionTimeMs</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Ms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400 (means 0.400s, configured)</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Event Detection</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WeightSensorEmptyThread</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500 (means 5.00g, configured)</a:t>
                      </a:r>
                      <a:endParaRPr lang="zh-CN" altLang="en-US" sz="1300" dirty="0" smtClean="0">
                        <a:latin typeface="+mn-lt"/>
                      </a:endParaRPr>
                    </a:p>
                  </a:txBody>
                  <a:tcPr>
                    <a:solidFill>
                      <a:schemeClr val="accent1">
                        <a:lumMod val="20000"/>
                        <a:lumOff val="80000"/>
                      </a:schemeClr>
                    </a:solidFill>
                  </a:tcPr>
                </a:tc>
              </a:tr>
              <a:tr h="18897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Event Detection</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RemainDetectionTimeSec</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Second</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Yes</a:t>
                      </a:r>
                      <a:endParaRPr lang="zh-CN" altLang="en-US" sz="1300" dirty="0">
                        <a:latin typeface="+mn-lt"/>
                      </a:endParaRPr>
                    </a:p>
                  </a:txBody>
                  <a:tcPr>
                    <a:solidFill>
                      <a:schemeClr val="accent1">
                        <a:lumMod val="20000"/>
                        <a:lumOff val="80000"/>
                      </a:schemeClr>
                    </a:solidFill>
                  </a:tcPr>
                </a:tc>
                <a:tc>
                  <a:txBody>
                    <a:bodyPr/>
                    <a:lstStyle/>
                    <a:p>
                      <a:r>
                        <a:rPr lang="en-US" altLang="zh-CN" sz="1300" dirty="0" smtClean="0">
                          <a:latin typeface="+mn-lt"/>
                        </a:rPr>
                        <a:t>WEIGHT_SENSOR_REAMING_DETECTION_SECOND (2)</a:t>
                      </a:r>
                      <a:endParaRPr lang="zh-CN" altLang="en-US" sz="1300" dirty="0">
                        <a:latin typeface="+mn-lt"/>
                      </a:endParaRPr>
                    </a:p>
                  </a:txBody>
                  <a:tcPr>
                    <a:solidFill>
                      <a:schemeClr val="accent1">
                        <a:lumMod val="20000"/>
                        <a:lumOff val="80000"/>
                      </a:schemeClr>
                    </a:solidFill>
                  </a:tcPr>
                </a:tc>
              </a:tr>
              <a:tr h="18897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Event Detection</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kern="1200" dirty="0" err="1" smtClean="0">
                          <a:solidFill>
                            <a:schemeClr val="dk1"/>
                          </a:solidFill>
                          <a:latin typeface="+mn-lt"/>
                          <a:ea typeface="+mn-ea"/>
                          <a:cs typeface="+mn-cs"/>
                        </a:rPr>
                        <a:t>MaxRepeatTimesAfterRemain</a:t>
                      </a:r>
                      <a:endParaRPr lang="zh-CN" altLang="en-US" sz="1300" kern="1200" dirty="0" smtClean="0">
                        <a:solidFill>
                          <a:schemeClr val="dk1"/>
                        </a:solidFill>
                        <a:latin typeface="+mn-lt"/>
                        <a:ea typeface="+mn-ea"/>
                        <a:cs typeface="+mn-cs"/>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(times)</a:t>
                      </a:r>
                      <a:endParaRPr lang="zh-CN" altLang="en-US" sz="1300" dirty="0" smtClean="0">
                        <a:latin typeface="+mn-lt"/>
                      </a:endParaRP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Hardcode</a:t>
                      </a:r>
                      <a:endParaRPr lang="zh-CN" altLang="en-US" sz="1300" dirty="0" smtClean="0">
                        <a:latin typeface="+mn-lt"/>
                      </a:endParaRPr>
                    </a:p>
                  </a:txBody>
                  <a:tcPr>
                    <a:solidFill>
                      <a:schemeClr val="accent1">
                        <a:lumMod val="20000"/>
                        <a:lumOff val="80000"/>
                      </a:schemeClr>
                    </a:solidFill>
                  </a:tcPr>
                </a:tc>
                <a:tc>
                  <a:txBody>
                    <a:bodyPr/>
                    <a:lstStyle/>
                    <a:p>
                      <a:r>
                        <a:rPr lang="en-US" altLang="zh-CN" sz="1300" dirty="0" smtClean="0">
                          <a:latin typeface="+mn-lt"/>
                        </a:rPr>
                        <a:t>WEIGHT_SENSOR_REMAIN_MAX_REPEAT_TIMES (50)</a:t>
                      </a:r>
                      <a:endParaRPr lang="zh-CN" altLang="en-US" sz="1300" dirty="0">
                        <a:latin typeface="+mn-lt"/>
                      </a:endParaRPr>
                    </a:p>
                  </a:txBody>
                  <a:tcPr>
                    <a:solidFill>
                      <a:schemeClr val="accent1">
                        <a:lumMod val="20000"/>
                        <a:lumOff val="80000"/>
                      </a:schemeClr>
                    </a:solidFill>
                  </a:tcPr>
                </a:tc>
              </a:tr>
              <a:tr h="188976">
                <a:tc>
                  <a:txBody>
                    <a:bodyPr/>
                    <a:lstStyle/>
                    <a:p>
                      <a:r>
                        <a:rPr lang="en-US" altLang="zh-CN" sz="1300" dirty="0" smtClean="0">
                          <a:latin typeface="+mn-lt"/>
                        </a:rPr>
                        <a:t>(Defense)</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MaxAllowedWeight</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1g,</a:t>
                      </a:r>
                      <a:r>
                        <a:rPr lang="en-US" altLang="zh-CN" sz="1300" baseline="0" dirty="0" smtClean="0">
                          <a:latin typeface="+mn-lt"/>
                        </a:rPr>
                        <a:t> 0.1g, 0.01g</a:t>
                      </a:r>
                      <a:endParaRPr lang="zh-CN" altLang="en-US" sz="1400" dirty="0" smtClean="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Yes</a:t>
                      </a:r>
                      <a:endParaRPr lang="zh-CN" altLang="en-US" sz="1300" dirty="0" smtClean="0">
                        <a:latin typeface="+mn-lt"/>
                      </a:endParaRPr>
                    </a:p>
                  </a:txBody>
                  <a:tcPr>
                    <a:solidFill>
                      <a:schemeClr val="accent1">
                        <a:lumMod val="40000"/>
                        <a:lumOff val="60000"/>
                      </a:schemeClr>
                    </a:solidFill>
                  </a:tcPr>
                </a:tc>
                <a:tc>
                  <a:txBody>
                    <a:bodyPr/>
                    <a:lstStyle/>
                    <a:p>
                      <a:r>
                        <a:rPr lang="en-US" altLang="zh-CN" sz="1300" dirty="0" smtClean="0">
                          <a:latin typeface="+mn-lt"/>
                        </a:rPr>
                        <a:t>1000000 (means</a:t>
                      </a:r>
                      <a:r>
                        <a:rPr lang="en-US" altLang="zh-CN" sz="1300" baseline="0" dirty="0" smtClean="0">
                          <a:latin typeface="+mn-lt"/>
                        </a:rPr>
                        <a:t> </a:t>
                      </a:r>
                      <a:r>
                        <a:rPr lang="en-US" altLang="zh-CN" sz="1300" dirty="0" smtClean="0">
                          <a:latin typeface="+mn-lt"/>
                        </a:rPr>
                        <a:t>10kg, configured) (Yellow Light Blink)</a:t>
                      </a:r>
                      <a:endParaRPr lang="zh-CN" altLang="en-US" sz="1300" dirty="0">
                        <a:latin typeface="+mn-lt"/>
                      </a:endParaRPr>
                    </a:p>
                  </a:txBody>
                  <a:tcPr>
                    <a:solidFill>
                      <a:schemeClr val="accent1">
                        <a:lumMod val="40000"/>
                        <a:lumOff val="60000"/>
                      </a:schemeClr>
                    </a:solidFill>
                  </a:tcPr>
                </a:tc>
              </a:tr>
              <a:tr h="207796">
                <a:tc>
                  <a:txBody>
                    <a:bodyPr/>
                    <a:lstStyle/>
                    <a:p>
                      <a:r>
                        <a:rPr lang="en-US" altLang="zh-CN" sz="1300" dirty="0" smtClean="0">
                          <a:latin typeface="+mn-lt"/>
                        </a:rPr>
                        <a:t>(Defense)</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err="1" smtClean="0">
                          <a:latin typeface="+mn-lt"/>
                        </a:rPr>
                        <a:t>TicksToRemoveAfterCombinOut</a:t>
                      </a:r>
                      <a:endParaRPr lang="zh-CN" altLang="en-US" sz="1300" dirty="0">
                        <a:latin typeface="+mn-lt"/>
                      </a:endParaRPr>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smtClean="0"/>
                        <a:t>(times)</a:t>
                      </a:r>
                      <a:endParaRPr lang="zh-CN" altLang="en-US" sz="1400" dirty="0" smtClean="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dirty="0" smtClean="0">
                          <a:latin typeface="+mn-lt"/>
                        </a:rPr>
                        <a:t>Hardcode</a:t>
                      </a:r>
                      <a:endParaRPr lang="zh-CN" altLang="en-US" sz="1300" dirty="0" smtClean="0">
                        <a:latin typeface="+mn-lt"/>
                      </a:endParaRPr>
                    </a:p>
                  </a:txBody>
                  <a:tcPr>
                    <a:solidFill>
                      <a:schemeClr val="accent1">
                        <a:lumMod val="40000"/>
                        <a:lumOff val="60000"/>
                      </a:schemeClr>
                    </a:solidFill>
                  </a:tcPr>
                </a:tc>
                <a:tc>
                  <a:txBody>
                    <a:bodyPr/>
                    <a:lstStyle/>
                    <a:p>
                      <a:r>
                        <a:rPr lang="en-US" altLang="zh-CN" sz="1300" dirty="0" smtClean="0">
                          <a:latin typeface="+mn-lt"/>
                        </a:rPr>
                        <a:t>TICKS_TO_REMOVE_AFTER_COMBIN_OUT (75)</a:t>
                      </a:r>
                      <a:endParaRPr lang="zh-CN" altLang="en-US" sz="1300" dirty="0">
                        <a:latin typeface="+mn-lt"/>
                      </a:endParaRPr>
                    </a:p>
                  </a:txBody>
                  <a:tcPr>
                    <a:solidFill>
                      <a:schemeClr val="accent1">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2362"/>
            <a:ext cx="11087100" cy="3271837"/>
          </a:xfrm>
        </p:spPr>
        <p:txBody>
          <a:bodyPr>
            <a:normAutofit/>
          </a:bodyPr>
          <a:lstStyle/>
          <a:p>
            <a:r>
              <a:rPr lang="en-US" altLang="zh-CN" dirty="0" smtClean="0"/>
              <a:t>In Application Program</a:t>
            </a:r>
            <a:br>
              <a:rPr lang="en-US" altLang="zh-CN" dirty="0" smtClean="0"/>
            </a:br>
            <a:r>
              <a:rPr lang="en-US" altLang="zh-CN" dirty="0" smtClean="0"/>
              <a:t>(Automatic SW update for stm32)</a:t>
            </a:r>
            <a:br>
              <a:rPr lang="en-US" altLang="zh-CN" dirty="0" smtClean="0"/>
            </a:br>
            <a:endParaRPr lang="zh-CN" altLang="en-US" dirty="0"/>
          </a:p>
        </p:txBody>
      </p:sp>
      <p:sp>
        <p:nvSpPr>
          <p:cNvPr id="3" name="副标题 2"/>
          <p:cNvSpPr>
            <a:spLocks noGrp="1"/>
          </p:cNvSpPr>
          <p:nvPr>
            <p:ph type="subTitle" idx="1"/>
          </p:nvPr>
        </p:nvSpPr>
        <p:spPr>
          <a:xfrm>
            <a:off x="1524000" y="4722812"/>
            <a:ext cx="9144000" cy="652462"/>
          </a:xfrm>
        </p:spPr>
        <p:txBody>
          <a:bodyPr>
            <a:normAutofit fontScale="85000" lnSpcReduction="20000"/>
          </a:bodyPr>
          <a:lstStyle/>
          <a:p>
            <a:pPr algn="r"/>
            <a:r>
              <a:rPr lang="en-US" altLang="zh-CN" dirty="0" smtClean="0"/>
              <a:t>July 2017, </a:t>
            </a:r>
            <a:r>
              <a:rPr lang="en-US" altLang="zh-CN" dirty="0" err="1" smtClean="0"/>
              <a:t>Bofeng</a:t>
            </a:r>
            <a:r>
              <a:rPr lang="en-US" altLang="zh-CN" dirty="0" smtClean="0"/>
              <a:t> &amp; </a:t>
            </a:r>
            <a:r>
              <a:rPr lang="en-US" altLang="zh-CN" dirty="0" err="1" smtClean="0"/>
              <a:t>Xiaohui</a:t>
            </a:r>
            <a:r>
              <a:rPr lang="en-US" altLang="zh-CN" dirty="0" smtClean="0"/>
              <a:t> </a:t>
            </a:r>
            <a:endParaRPr lang="en-US" altLang="zh-CN" dirty="0" smtClean="0"/>
          </a:p>
          <a:p>
            <a:pPr algn="r"/>
            <a:r>
              <a:rPr lang="en-US" altLang="zh-CN" smtClean="0"/>
              <a:t>V1</a:t>
            </a:r>
            <a:endParaRPr lang="zh-CN" altLang="en-US" dirty="0"/>
          </a:p>
        </p:txBody>
      </p:sp>
      <p:sp>
        <p:nvSpPr>
          <p:cNvPr id="4" name="Date Placeholder 3"/>
          <p:cNvSpPr>
            <a:spLocks noGrp="1"/>
          </p:cNvSpPr>
          <p:nvPr>
            <p:ph type="dt" sz="half" idx="10"/>
          </p:nvPr>
        </p:nvSpPr>
        <p:spPr/>
        <p:txBody>
          <a:bodyPr/>
          <a:lstStyle/>
          <a:p>
            <a:fld id="{83EE581F-0A36-401F-87CE-9E7913D82DFC}"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0875"/>
          </a:xfrm>
        </p:spPr>
        <p:txBody>
          <a:bodyPr>
            <a:normAutofit fontScale="90000"/>
          </a:bodyPr>
          <a:lstStyle/>
          <a:p>
            <a:r>
              <a:rPr lang="en-US" altLang="zh-CN" dirty="0" smtClean="0"/>
              <a:t>How to support IAP from scratch</a:t>
            </a:r>
            <a:endParaRPr lang="zh-CN" alt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altLang="zh-CN" sz="2200" dirty="0" smtClean="0"/>
              <a:t>Memory Mapping for STM32F207VG</a:t>
            </a:r>
            <a:endParaRPr lang="en-US" altLang="zh-CN" sz="2200" dirty="0" smtClean="0"/>
          </a:p>
          <a:p>
            <a:pPr marL="514350" indent="-514350">
              <a:buFont typeface="+mj-lt"/>
              <a:buAutoNum type="arabicPeriod"/>
            </a:pPr>
            <a:r>
              <a:rPr lang="en-US" altLang="zh-CN" sz="2200" dirty="0" smtClean="0"/>
              <a:t>Startup process</a:t>
            </a:r>
            <a:endParaRPr lang="en-US" altLang="zh-CN" sz="2200" dirty="0" smtClean="0"/>
          </a:p>
          <a:p>
            <a:pPr marL="514350" indent="-514350">
              <a:buFont typeface="+mj-lt"/>
              <a:buAutoNum type="arabicPeriod"/>
            </a:pPr>
            <a:r>
              <a:rPr lang="en-US" altLang="zh-CN" sz="2200" dirty="0" smtClean="0"/>
              <a:t>IAP </a:t>
            </a:r>
            <a:r>
              <a:rPr lang="en-US" altLang="zh-CN" sz="2200" dirty="0" err="1" smtClean="0"/>
              <a:t>Keil</a:t>
            </a:r>
            <a:r>
              <a:rPr lang="en-US" altLang="zh-CN" sz="2200" dirty="0" smtClean="0"/>
              <a:t> Project Configuration</a:t>
            </a:r>
            <a:endParaRPr lang="en-US" altLang="zh-CN" sz="2200" dirty="0" smtClean="0"/>
          </a:p>
          <a:p>
            <a:pPr marL="514350" indent="-514350">
              <a:buFont typeface="+mj-lt"/>
              <a:buAutoNum type="arabicPeriod"/>
            </a:pPr>
            <a:r>
              <a:rPr lang="en-US" altLang="zh-CN" sz="2200" dirty="0" smtClean="0"/>
              <a:t>APP </a:t>
            </a:r>
            <a:r>
              <a:rPr lang="en-US" altLang="zh-CN" sz="2200" dirty="0" err="1" smtClean="0"/>
              <a:t>Keil</a:t>
            </a:r>
            <a:r>
              <a:rPr lang="en-US" altLang="zh-CN" sz="2200" dirty="0" smtClean="0"/>
              <a:t> Project Configuration</a:t>
            </a:r>
            <a:endParaRPr lang="en-US" altLang="zh-CN" sz="2200" dirty="0" smtClean="0"/>
          </a:p>
          <a:p>
            <a:pPr marL="514350" indent="-514350">
              <a:buFont typeface="+mj-lt"/>
              <a:buAutoNum type="arabicPeriod"/>
            </a:pPr>
            <a:r>
              <a:rPr lang="en-US" altLang="zh-CN" sz="2200" dirty="0" smtClean="0"/>
              <a:t>Procedure to make IAP working</a:t>
            </a:r>
            <a:endParaRPr lang="en-US" altLang="zh-CN" sz="2200" dirty="0" smtClean="0"/>
          </a:p>
          <a:p>
            <a:pPr marL="514350" indent="-514350">
              <a:buFont typeface="+mj-lt"/>
              <a:buAutoNum type="arabicPeriod"/>
            </a:pPr>
            <a:r>
              <a:rPr lang="en-US" altLang="zh-CN" sz="2200" dirty="0" smtClean="0"/>
              <a:t>Factory Mass Production Tools (NOT SUPPORT)</a:t>
            </a:r>
            <a:endParaRPr lang="en-US" altLang="zh-CN" sz="2200" dirty="0" smtClean="0"/>
          </a:p>
          <a:p>
            <a:pPr marL="514350" indent="-514350">
              <a:buFont typeface="+mj-lt"/>
              <a:buAutoNum type="arabicPeriod"/>
            </a:pPr>
            <a:endParaRPr lang="en-US" altLang="zh-CN" dirty="0" smtClean="0"/>
          </a:p>
          <a:p>
            <a:pPr marL="514350" indent="-514350">
              <a:buFont typeface="+mj-lt"/>
              <a:buAutoNum type="arabicPeriod"/>
            </a:pPr>
            <a:endParaRPr lang="en-US" altLang="zh-CN" dirty="0" smtClean="0"/>
          </a:p>
          <a:p>
            <a:pPr marL="514350" indent="-514350">
              <a:buNone/>
            </a:pPr>
            <a:endParaRPr lang="en-US" altLang="zh-CN" dirty="0" smtClean="0"/>
          </a:p>
          <a:p>
            <a:pPr marL="514350" indent="-514350">
              <a:buNone/>
            </a:pPr>
            <a:r>
              <a:rPr lang="en-US" altLang="zh-CN" sz="1600" dirty="0" smtClean="0"/>
              <a:t>NOTE: (NOT SUPPORT) means it is reserved for future support if it is needed.</a:t>
            </a:r>
            <a:endParaRPr lang="en-US" altLang="zh-CN" sz="1600" dirty="0" smtClean="0"/>
          </a:p>
          <a:p>
            <a:endParaRPr lang="zh-CN" alt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0375"/>
          </a:xfrm>
        </p:spPr>
        <p:txBody>
          <a:bodyPr>
            <a:normAutofit fontScale="90000"/>
          </a:bodyPr>
          <a:lstStyle/>
          <a:p>
            <a:r>
              <a:rPr lang="en-US" altLang="zh-CN" dirty="0" smtClean="0"/>
              <a:t>Memory Mapping for STM32F207VG</a:t>
            </a:r>
            <a:endParaRPr lang="zh-CN" altLang="en-US" dirty="0"/>
          </a:p>
        </p:txBody>
      </p:sp>
      <p:sp>
        <p:nvSpPr>
          <p:cNvPr id="3" name="Content Placeholder 2"/>
          <p:cNvSpPr>
            <a:spLocks noGrp="1"/>
          </p:cNvSpPr>
          <p:nvPr>
            <p:ph idx="1"/>
          </p:nvPr>
        </p:nvSpPr>
        <p:spPr>
          <a:xfrm>
            <a:off x="7175500" y="1117600"/>
            <a:ext cx="4826000" cy="4749800"/>
          </a:xfrm>
        </p:spPr>
        <p:txBody>
          <a:bodyPr>
            <a:noAutofit/>
          </a:bodyPr>
          <a:lstStyle/>
          <a:p>
            <a:pPr>
              <a:lnSpc>
                <a:spcPct val="100000"/>
              </a:lnSpc>
              <a:spcBef>
                <a:spcPts val="0"/>
              </a:spcBef>
              <a:buNone/>
            </a:pPr>
            <a:r>
              <a:rPr lang="en-US" altLang="zh-CN" sz="1200" dirty="0" smtClean="0"/>
              <a:t>/*</a:t>
            </a:r>
            <a:endParaRPr lang="en-US" altLang="zh-CN" sz="1200" dirty="0" smtClean="0"/>
          </a:p>
          <a:p>
            <a:pPr>
              <a:lnSpc>
                <a:spcPct val="100000"/>
              </a:lnSpc>
              <a:spcBef>
                <a:spcPts val="0"/>
              </a:spcBef>
              <a:buNone/>
            </a:pPr>
            <a:r>
              <a:rPr lang="en-US" altLang="zh-CN" sz="1200" dirty="0" smtClean="0"/>
              <a:t>** Memory Map for 207VG with 1Mbytes FLASH</a:t>
            </a:r>
            <a:endParaRPr lang="en-US" altLang="zh-CN" sz="1200" dirty="0" smtClean="0"/>
          </a:p>
          <a:p>
            <a:pPr>
              <a:lnSpc>
                <a:spcPct val="100000"/>
              </a:lnSpc>
              <a:spcBef>
                <a:spcPts val="0"/>
              </a:spcBef>
              <a:buNone/>
            </a:pPr>
            <a:r>
              <a:rPr lang="en-US" altLang="zh-CN" sz="1200" dirty="0" smtClean="0"/>
              <a:t>** </a:t>
            </a:r>
            <a:endParaRPr lang="en-US" altLang="zh-CN" sz="1200" dirty="0" smtClean="0"/>
          </a:p>
          <a:p>
            <a:pPr>
              <a:lnSpc>
                <a:spcPct val="100000"/>
              </a:lnSpc>
              <a:spcBef>
                <a:spcPts val="0"/>
              </a:spcBef>
              <a:buNone/>
            </a:pPr>
            <a:r>
              <a:rPr lang="en-US" altLang="zh-CN" sz="1200" dirty="0" smtClean="0"/>
              <a:t>** Sector  0    0x0800 000 - 0x0800 3FFF        16 </a:t>
            </a:r>
            <a:r>
              <a:rPr lang="en-US" altLang="zh-CN" sz="1200" dirty="0" err="1" smtClean="0"/>
              <a:t>kBytes</a:t>
            </a:r>
            <a:r>
              <a:rPr lang="en-US" altLang="zh-CN" sz="1200" dirty="0" smtClean="0"/>
              <a:t>      16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1    0x0800 400 - 0x0800 7FFF        16 </a:t>
            </a:r>
            <a:r>
              <a:rPr lang="en-US" altLang="zh-CN" sz="1200" dirty="0" err="1" smtClean="0"/>
              <a:t>kBytes</a:t>
            </a:r>
            <a:r>
              <a:rPr lang="en-US" altLang="zh-CN" sz="1200" dirty="0" smtClean="0"/>
              <a:t>      32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2    0x0800 800 0x0800 BFFF       16 </a:t>
            </a:r>
            <a:r>
              <a:rPr lang="en-US" altLang="zh-CN" sz="1200" dirty="0" err="1" smtClean="0"/>
              <a:t>kBytes</a:t>
            </a:r>
            <a:r>
              <a:rPr lang="en-US" altLang="zh-CN" sz="1200" dirty="0" smtClean="0"/>
              <a:t>      48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3    0x0800 C000- 0x0800 FFFF     16 </a:t>
            </a:r>
            <a:r>
              <a:rPr lang="en-US" altLang="zh-CN" sz="1200" dirty="0" err="1" smtClean="0"/>
              <a:t>kBytes</a:t>
            </a:r>
            <a:r>
              <a:rPr lang="en-US" altLang="zh-CN" sz="1200" dirty="0" smtClean="0"/>
              <a:t>      64 </a:t>
            </a:r>
            <a:r>
              <a:rPr lang="en-US" altLang="zh-CN" sz="1200" dirty="0" err="1" smtClean="0"/>
              <a:t>kbytes</a:t>
            </a:r>
            <a:endParaRPr lang="en-US" altLang="zh-CN" sz="1200" dirty="0" smtClean="0"/>
          </a:p>
          <a:p>
            <a:pPr>
              <a:lnSpc>
                <a:spcPct val="100000"/>
              </a:lnSpc>
              <a:spcBef>
                <a:spcPts val="0"/>
              </a:spcBef>
              <a:buNone/>
            </a:pPr>
            <a:r>
              <a:rPr lang="en-US" altLang="zh-CN" sz="1200" dirty="0" smtClean="0"/>
              <a:t>**</a:t>
            </a:r>
            <a:endParaRPr lang="en-US" altLang="zh-CN" sz="1200" dirty="0" smtClean="0"/>
          </a:p>
          <a:p>
            <a:pPr>
              <a:lnSpc>
                <a:spcPct val="100000"/>
              </a:lnSpc>
              <a:spcBef>
                <a:spcPts val="0"/>
              </a:spcBef>
              <a:buNone/>
            </a:pPr>
            <a:r>
              <a:rPr lang="en-US" altLang="zh-CN" sz="1200" dirty="0" smtClean="0"/>
              <a:t>** Sector  4    0x0801 000 - 0x0800 FFFF       64 </a:t>
            </a:r>
            <a:r>
              <a:rPr lang="en-US" altLang="zh-CN" sz="1200" dirty="0" err="1" smtClean="0"/>
              <a:t>kBytes</a:t>
            </a:r>
            <a:r>
              <a:rPr lang="en-US" altLang="zh-CN" sz="1200" dirty="0" smtClean="0"/>
              <a:t>     128 </a:t>
            </a:r>
            <a:r>
              <a:rPr lang="en-US" altLang="zh-CN" sz="1200" dirty="0" err="1" smtClean="0"/>
              <a:t>kbytes</a:t>
            </a:r>
            <a:endParaRPr lang="en-US" altLang="zh-CN" sz="1200" dirty="0" smtClean="0"/>
          </a:p>
          <a:p>
            <a:pPr>
              <a:lnSpc>
                <a:spcPct val="100000"/>
              </a:lnSpc>
              <a:spcBef>
                <a:spcPts val="0"/>
              </a:spcBef>
              <a:buNone/>
            </a:pPr>
            <a:r>
              <a:rPr lang="en-US" altLang="zh-CN" sz="1200" dirty="0" smtClean="0"/>
              <a:t>**</a:t>
            </a:r>
            <a:endParaRPr lang="en-US" altLang="zh-CN" sz="1200" dirty="0" smtClean="0"/>
          </a:p>
          <a:p>
            <a:pPr>
              <a:lnSpc>
                <a:spcPct val="100000"/>
              </a:lnSpc>
              <a:spcBef>
                <a:spcPts val="0"/>
              </a:spcBef>
              <a:buNone/>
            </a:pPr>
            <a:r>
              <a:rPr lang="en-US" altLang="zh-CN" sz="1200" dirty="0" smtClean="0"/>
              <a:t>** Sector  5    0x0802 000 - 0x0803 FFFF       128 </a:t>
            </a:r>
            <a:r>
              <a:rPr lang="en-US" altLang="zh-CN" sz="1200" dirty="0" err="1" smtClean="0"/>
              <a:t>kBytes</a:t>
            </a:r>
            <a:r>
              <a:rPr lang="en-US" altLang="zh-CN" sz="1200" dirty="0" smtClean="0"/>
              <a:t>    256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6    0x0804 000 - 0x0805 FFFF       128 </a:t>
            </a:r>
            <a:r>
              <a:rPr lang="en-US" altLang="zh-CN" sz="1200" dirty="0" err="1" smtClean="0"/>
              <a:t>kBytes</a:t>
            </a:r>
            <a:r>
              <a:rPr lang="en-US" altLang="zh-CN" sz="1200" dirty="0" smtClean="0"/>
              <a:t>    384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7    0x0806 000 - 0x0807 FFFF       128 </a:t>
            </a:r>
            <a:r>
              <a:rPr lang="en-US" altLang="zh-CN" sz="1200" dirty="0" err="1" smtClean="0"/>
              <a:t>kBytes</a:t>
            </a:r>
            <a:r>
              <a:rPr lang="en-US" altLang="zh-CN" sz="1200" dirty="0" smtClean="0"/>
              <a:t>    512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8    0x0808 000 - 0x0809 FFFF        128 </a:t>
            </a:r>
            <a:r>
              <a:rPr lang="en-US" altLang="zh-CN" sz="1200" dirty="0" err="1" smtClean="0"/>
              <a:t>kBytes</a:t>
            </a:r>
            <a:r>
              <a:rPr lang="en-US" altLang="zh-CN" sz="1200" dirty="0" smtClean="0"/>
              <a:t>    640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9    0x080A 000 - 0x080B FFFF        128 </a:t>
            </a:r>
            <a:r>
              <a:rPr lang="en-US" altLang="zh-CN" sz="1200" dirty="0" err="1" smtClean="0"/>
              <a:t>kBytes</a:t>
            </a:r>
            <a:r>
              <a:rPr lang="en-US" altLang="zh-CN" sz="1200" dirty="0" smtClean="0"/>
              <a:t>    768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10   0x080C 000 - 0x080D FFFF       128 </a:t>
            </a:r>
            <a:r>
              <a:rPr lang="en-US" altLang="zh-CN" sz="1200" dirty="0" err="1" smtClean="0"/>
              <a:t>kBytes</a:t>
            </a:r>
            <a:r>
              <a:rPr lang="en-US" altLang="zh-CN" sz="1200" dirty="0" smtClean="0"/>
              <a:t>    896 </a:t>
            </a:r>
            <a:r>
              <a:rPr lang="en-US" altLang="zh-CN" sz="1200" dirty="0" err="1" smtClean="0"/>
              <a:t>kbytes</a:t>
            </a:r>
            <a:endParaRPr lang="en-US" altLang="zh-CN" sz="1200" dirty="0" smtClean="0"/>
          </a:p>
          <a:p>
            <a:pPr>
              <a:lnSpc>
                <a:spcPct val="100000"/>
              </a:lnSpc>
              <a:spcBef>
                <a:spcPts val="0"/>
              </a:spcBef>
              <a:buNone/>
            </a:pPr>
            <a:r>
              <a:rPr lang="en-US" altLang="zh-CN" sz="1200" dirty="0" smtClean="0"/>
              <a:t>** Sector 11   0x080E 000- 0x080F FFFF      128 </a:t>
            </a:r>
            <a:r>
              <a:rPr lang="en-US" altLang="zh-CN" sz="1200" dirty="0" err="1" smtClean="0"/>
              <a:t>kBytes</a:t>
            </a:r>
            <a:r>
              <a:rPr lang="en-US" altLang="zh-CN" sz="1200" dirty="0" smtClean="0"/>
              <a:t>   1024 </a:t>
            </a:r>
            <a:r>
              <a:rPr lang="en-US" altLang="zh-CN" sz="1200" dirty="0" err="1" smtClean="0"/>
              <a:t>kbytes</a:t>
            </a:r>
            <a:endParaRPr lang="en-US" altLang="zh-CN" sz="1200" dirty="0" smtClean="0"/>
          </a:p>
          <a:p>
            <a:pPr>
              <a:lnSpc>
                <a:spcPct val="100000"/>
              </a:lnSpc>
              <a:spcBef>
                <a:spcPts val="0"/>
              </a:spcBef>
              <a:buNone/>
            </a:pPr>
            <a:r>
              <a:rPr lang="en-US" altLang="zh-CN" sz="1200" dirty="0" smtClean="0"/>
              <a:t>**</a:t>
            </a:r>
            <a:endParaRPr lang="en-US" altLang="zh-CN" sz="1200" dirty="0" smtClean="0"/>
          </a:p>
          <a:p>
            <a:pPr>
              <a:lnSpc>
                <a:spcPct val="100000"/>
              </a:lnSpc>
              <a:spcBef>
                <a:spcPts val="0"/>
              </a:spcBef>
              <a:buNone/>
            </a:pPr>
            <a:r>
              <a:rPr lang="en-US" altLang="zh-CN" sz="1200" dirty="0" smtClean="0"/>
              <a:t>*/</a:t>
            </a:r>
            <a:endParaRPr lang="en-US" altLang="zh-CN" sz="1200" dirty="0" smtClean="0"/>
          </a:p>
          <a:p>
            <a:pPr>
              <a:lnSpc>
                <a:spcPct val="100000"/>
              </a:lnSpc>
              <a:spcBef>
                <a:spcPts val="0"/>
              </a:spcBef>
              <a:buNone/>
            </a:pPr>
            <a:r>
              <a:rPr lang="en-US" altLang="zh-CN" sz="1200" dirty="0" smtClean="0"/>
              <a:t>#define FLASH_ADDRESS_BASE                                           (0x08000000)</a:t>
            </a:r>
            <a:endParaRPr lang="en-US" altLang="zh-CN" sz="1200" dirty="0" smtClean="0"/>
          </a:p>
          <a:p>
            <a:pPr>
              <a:lnSpc>
                <a:spcPct val="100000"/>
              </a:lnSpc>
              <a:spcBef>
                <a:spcPts val="0"/>
              </a:spcBef>
              <a:buNone/>
            </a:pPr>
            <a:r>
              <a:rPr lang="en-US" altLang="zh-CN" sz="1200" dirty="0" smtClean="0"/>
              <a:t>#define FLASH_ADDRESS_SW_CONTROL_TABLE             (0x080E0000</a:t>
            </a:r>
            <a:endParaRPr lang="en-US" altLang="zh-CN" sz="1200" dirty="0" smtClean="0"/>
          </a:p>
          <a:p>
            <a:pPr>
              <a:lnSpc>
                <a:spcPct val="100000"/>
              </a:lnSpc>
              <a:spcBef>
                <a:spcPts val="0"/>
              </a:spcBef>
              <a:buNone/>
            </a:pPr>
            <a:r>
              <a:rPr lang="en-US" altLang="zh-CN" sz="1200" dirty="0" smtClean="0"/>
              <a:t>#define FLASH_ADDRESS_IAP_LOAD                                 (0x08000000)</a:t>
            </a:r>
            <a:endParaRPr lang="en-US" altLang="zh-CN" sz="1200" dirty="0" smtClean="0"/>
          </a:p>
          <a:p>
            <a:pPr>
              <a:lnSpc>
                <a:spcPct val="100000"/>
              </a:lnSpc>
              <a:spcBef>
                <a:spcPts val="0"/>
              </a:spcBef>
              <a:buNone/>
            </a:pPr>
            <a:r>
              <a:rPr lang="en-US" altLang="zh-CN" sz="1200" dirty="0" smtClean="0"/>
              <a:t>#define FLASH_ADDRESS_FACTORY_LOAD                       (0x08020000)</a:t>
            </a:r>
            <a:endParaRPr lang="en-US" altLang="zh-CN" sz="1200" dirty="0" smtClean="0"/>
          </a:p>
          <a:p>
            <a:pPr>
              <a:lnSpc>
                <a:spcPct val="100000"/>
              </a:lnSpc>
              <a:spcBef>
                <a:spcPts val="0"/>
              </a:spcBef>
              <a:buNone/>
            </a:pPr>
            <a:r>
              <a:rPr lang="en-US" altLang="zh-CN" sz="1200" dirty="0" smtClean="0">
                <a:solidFill>
                  <a:srgbClr val="C00000"/>
                </a:solidFill>
              </a:rPr>
              <a:t>#define FLASH_ADDRESS_APP1_LOAD                              (0x08060000)</a:t>
            </a:r>
            <a:endParaRPr lang="en-US" altLang="zh-CN" sz="1200" dirty="0" smtClean="0">
              <a:solidFill>
                <a:srgbClr val="C00000"/>
              </a:solidFill>
            </a:endParaRPr>
          </a:p>
          <a:p>
            <a:pPr>
              <a:lnSpc>
                <a:spcPct val="100000"/>
              </a:lnSpc>
              <a:spcBef>
                <a:spcPts val="0"/>
              </a:spcBef>
              <a:buNone/>
            </a:pPr>
            <a:r>
              <a:rPr lang="en-US" altLang="zh-CN" sz="1200" dirty="0" smtClean="0"/>
              <a:t>#define FLASH_ADDRESS_APP2_LOAD                              (0x080A0000)</a:t>
            </a:r>
            <a:endParaRPr lang="zh-CN" altLang="en-US" sz="12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
        <p:nvSpPr>
          <p:cNvPr id="10" name="Rectangle 9"/>
          <p:cNvSpPr/>
          <p:nvPr/>
        </p:nvSpPr>
        <p:spPr>
          <a:xfrm>
            <a:off x="1498600" y="5588000"/>
            <a:ext cx="26543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IAP</a:t>
            </a:r>
            <a:endParaRPr lang="en-US" altLang="zh-CN" sz="1600" b="1" dirty="0" smtClean="0">
              <a:solidFill>
                <a:schemeClr val="tx1"/>
              </a:solidFill>
            </a:endParaRPr>
          </a:p>
          <a:p>
            <a:pPr algn="ctr"/>
            <a:r>
              <a:rPr lang="en-US" altLang="zh-CN" sz="1600" b="1" dirty="0" smtClean="0">
                <a:solidFill>
                  <a:schemeClr val="tx1"/>
                </a:solidFill>
              </a:rPr>
              <a:t>(128 Kbytes)</a:t>
            </a:r>
            <a:endParaRPr lang="zh-CN" altLang="en-US" sz="1600" b="1" dirty="0">
              <a:solidFill>
                <a:schemeClr val="tx1"/>
              </a:solidFill>
            </a:endParaRPr>
          </a:p>
        </p:txBody>
      </p:sp>
      <p:sp>
        <p:nvSpPr>
          <p:cNvPr id="11" name="Rectangle 10"/>
          <p:cNvSpPr/>
          <p:nvPr/>
        </p:nvSpPr>
        <p:spPr>
          <a:xfrm>
            <a:off x="1498600" y="4279900"/>
            <a:ext cx="2654300" cy="13081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FACTORY LOAD</a:t>
            </a:r>
            <a:endParaRPr lang="en-US" altLang="zh-CN" sz="1600" dirty="0" smtClean="0"/>
          </a:p>
          <a:p>
            <a:pPr algn="ctr"/>
            <a:r>
              <a:rPr lang="en-US" altLang="zh-CN" sz="1600" dirty="0" smtClean="0"/>
              <a:t>(NOT SUPPORT)</a:t>
            </a:r>
            <a:endParaRPr lang="en-US" altLang="zh-CN" sz="1600" dirty="0" smtClean="0"/>
          </a:p>
          <a:p>
            <a:pPr algn="ctr"/>
            <a:r>
              <a:rPr lang="en-US" altLang="zh-CN" sz="1600" dirty="0" smtClean="0"/>
              <a:t>(256 Kbytes)</a:t>
            </a:r>
            <a:endParaRPr lang="zh-CN" altLang="en-US" sz="1600" dirty="0"/>
          </a:p>
        </p:txBody>
      </p:sp>
      <p:sp>
        <p:nvSpPr>
          <p:cNvPr id="13" name="Rectangle 12"/>
          <p:cNvSpPr/>
          <p:nvPr/>
        </p:nvSpPr>
        <p:spPr>
          <a:xfrm>
            <a:off x="1498600" y="2997200"/>
            <a:ext cx="2654300" cy="1298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APP1 (IHU)</a:t>
            </a:r>
            <a:endParaRPr lang="en-US" altLang="zh-CN" sz="1600" b="1" dirty="0" smtClean="0">
              <a:solidFill>
                <a:schemeClr val="tx1"/>
              </a:solidFill>
            </a:endParaRPr>
          </a:p>
          <a:p>
            <a:pPr algn="ctr"/>
            <a:r>
              <a:rPr lang="en-US" altLang="zh-CN" sz="1600" b="1" dirty="0" smtClean="0">
                <a:solidFill>
                  <a:schemeClr val="tx1"/>
                </a:solidFill>
              </a:rPr>
              <a:t>(256 Kbytes)</a:t>
            </a:r>
            <a:endParaRPr lang="zh-CN" altLang="en-US" sz="1600" b="1" dirty="0">
              <a:solidFill>
                <a:schemeClr val="tx1"/>
              </a:solidFill>
            </a:endParaRPr>
          </a:p>
        </p:txBody>
      </p:sp>
      <p:sp>
        <p:nvSpPr>
          <p:cNvPr id="15" name="Rectangle 14"/>
          <p:cNvSpPr/>
          <p:nvPr/>
        </p:nvSpPr>
        <p:spPr>
          <a:xfrm>
            <a:off x="1498600" y="1701800"/>
            <a:ext cx="2654300" cy="129857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APP2 (NOT SUPPORT)</a:t>
            </a:r>
            <a:endParaRPr lang="en-US" altLang="zh-CN" sz="1600" dirty="0" smtClean="0"/>
          </a:p>
          <a:p>
            <a:pPr algn="ctr"/>
            <a:r>
              <a:rPr lang="en-US" altLang="zh-CN" sz="1600" dirty="0" smtClean="0"/>
              <a:t>(256 Kbytes)</a:t>
            </a:r>
            <a:endParaRPr lang="zh-CN" altLang="en-US" sz="1600" dirty="0"/>
          </a:p>
        </p:txBody>
      </p:sp>
      <p:sp>
        <p:nvSpPr>
          <p:cNvPr id="17" name="Rectangle 16"/>
          <p:cNvSpPr/>
          <p:nvPr/>
        </p:nvSpPr>
        <p:spPr>
          <a:xfrm>
            <a:off x="1498600" y="1057275"/>
            <a:ext cx="26543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BOOT CONFIG TABLE</a:t>
            </a:r>
            <a:endParaRPr lang="en-US" altLang="zh-CN" sz="1600" b="1" dirty="0" smtClean="0">
              <a:solidFill>
                <a:schemeClr val="tx1"/>
              </a:solidFill>
            </a:endParaRPr>
          </a:p>
          <a:p>
            <a:pPr algn="ctr"/>
            <a:r>
              <a:rPr lang="en-US" altLang="zh-CN" sz="1600" b="1" dirty="0" smtClean="0">
                <a:solidFill>
                  <a:schemeClr val="tx1"/>
                </a:solidFill>
              </a:rPr>
              <a:t>(128K Bytes)</a:t>
            </a:r>
            <a:endParaRPr lang="zh-CN" altLang="en-US" sz="1600" b="1" dirty="0">
              <a:solidFill>
                <a:schemeClr val="tx1"/>
              </a:solidFill>
            </a:endParaRPr>
          </a:p>
        </p:txBody>
      </p:sp>
      <p:sp>
        <p:nvSpPr>
          <p:cNvPr id="20" name="TextBox 19"/>
          <p:cNvSpPr txBox="1"/>
          <p:nvPr/>
        </p:nvSpPr>
        <p:spPr>
          <a:xfrm>
            <a:off x="4157980" y="5941060"/>
            <a:ext cx="2032000" cy="276999"/>
          </a:xfrm>
          <a:prstGeom prst="rect">
            <a:avLst/>
          </a:prstGeom>
          <a:noFill/>
        </p:spPr>
        <p:txBody>
          <a:bodyPr wrap="square" rtlCol="0">
            <a:spAutoFit/>
          </a:bodyPr>
          <a:lstStyle/>
          <a:p>
            <a:pPr algn="ctr"/>
            <a:r>
              <a:rPr lang="en-US" altLang="zh-CN" sz="1200" dirty="0" smtClean="0"/>
              <a:t>0x0800 0000 (Sector 0 to 4)</a:t>
            </a:r>
            <a:endParaRPr lang="zh-CN" altLang="en-US" sz="1200" dirty="0"/>
          </a:p>
        </p:txBody>
      </p:sp>
      <p:cxnSp>
        <p:nvCxnSpPr>
          <p:cNvPr id="21" name="Straight Connector 20"/>
          <p:cNvCxnSpPr/>
          <p:nvPr/>
        </p:nvCxnSpPr>
        <p:spPr>
          <a:xfrm>
            <a:off x="4162612" y="5588000"/>
            <a:ext cx="198418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40200" y="5346700"/>
            <a:ext cx="2032000" cy="276999"/>
          </a:xfrm>
          <a:prstGeom prst="rect">
            <a:avLst/>
          </a:prstGeom>
          <a:noFill/>
        </p:spPr>
        <p:txBody>
          <a:bodyPr wrap="square" rtlCol="0">
            <a:spAutoFit/>
          </a:bodyPr>
          <a:lstStyle/>
          <a:p>
            <a:pPr algn="ctr"/>
            <a:r>
              <a:rPr lang="en-US" altLang="zh-CN" sz="1200" dirty="0" smtClean="0"/>
              <a:t>0x0802 0000 (Sector 5 to 6)</a:t>
            </a:r>
            <a:endParaRPr lang="zh-CN" altLang="en-US" sz="1200" dirty="0"/>
          </a:p>
        </p:txBody>
      </p:sp>
      <p:cxnSp>
        <p:nvCxnSpPr>
          <p:cNvPr id="26" name="Straight Connector 25"/>
          <p:cNvCxnSpPr/>
          <p:nvPr/>
        </p:nvCxnSpPr>
        <p:spPr>
          <a:xfrm>
            <a:off x="4162612" y="4302125"/>
            <a:ext cx="198418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40200" y="4060825"/>
            <a:ext cx="2032000" cy="276999"/>
          </a:xfrm>
          <a:prstGeom prst="rect">
            <a:avLst/>
          </a:prstGeom>
          <a:noFill/>
        </p:spPr>
        <p:txBody>
          <a:bodyPr wrap="square" rtlCol="0">
            <a:spAutoFit/>
          </a:bodyPr>
          <a:lstStyle/>
          <a:p>
            <a:pPr algn="ctr"/>
            <a:r>
              <a:rPr lang="en-US" altLang="zh-CN" sz="1200" dirty="0" smtClean="0"/>
              <a:t>0x0806 0000 (Sector 7 to 8)</a:t>
            </a:r>
            <a:endParaRPr lang="zh-CN" altLang="en-US" sz="1200" dirty="0"/>
          </a:p>
        </p:txBody>
      </p:sp>
      <p:cxnSp>
        <p:nvCxnSpPr>
          <p:cNvPr id="28" name="Straight Connector 27"/>
          <p:cNvCxnSpPr/>
          <p:nvPr/>
        </p:nvCxnSpPr>
        <p:spPr>
          <a:xfrm>
            <a:off x="4162612" y="2994025"/>
            <a:ext cx="1984188"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165600" y="2752725"/>
            <a:ext cx="2032000" cy="276999"/>
          </a:xfrm>
          <a:prstGeom prst="rect">
            <a:avLst/>
          </a:prstGeom>
          <a:noFill/>
        </p:spPr>
        <p:txBody>
          <a:bodyPr wrap="square" rtlCol="0">
            <a:spAutoFit/>
          </a:bodyPr>
          <a:lstStyle/>
          <a:p>
            <a:pPr algn="ctr"/>
            <a:r>
              <a:rPr lang="en-US" altLang="zh-CN" sz="1200" dirty="0" smtClean="0"/>
              <a:t>0x080A 0000 (Sector 9 to 10)</a:t>
            </a:r>
            <a:endParaRPr lang="zh-CN" altLang="en-US" sz="1200" dirty="0"/>
          </a:p>
        </p:txBody>
      </p:sp>
      <p:cxnSp>
        <p:nvCxnSpPr>
          <p:cNvPr id="30" name="Straight Connector 29"/>
          <p:cNvCxnSpPr/>
          <p:nvPr/>
        </p:nvCxnSpPr>
        <p:spPr>
          <a:xfrm>
            <a:off x="4162612" y="1698625"/>
            <a:ext cx="1984188"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38600" y="1470025"/>
            <a:ext cx="2032000" cy="276999"/>
          </a:xfrm>
          <a:prstGeom prst="rect">
            <a:avLst/>
          </a:prstGeom>
          <a:noFill/>
        </p:spPr>
        <p:txBody>
          <a:bodyPr wrap="square" rtlCol="0">
            <a:spAutoFit/>
          </a:bodyPr>
          <a:lstStyle/>
          <a:p>
            <a:pPr algn="ctr"/>
            <a:r>
              <a:rPr lang="en-US" altLang="zh-CN" sz="1200" dirty="0" smtClean="0"/>
              <a:t>0x080E 0000 (Sector 11)</a:t>
            </a:r>
            <a:endParaRPr lang="zh-CN" altLang="en-US" sz="1200" dirty="0"/>
          </a:p>
        </p:txBody>
      </p:sp>
      <p:cxnSp>
        <p:nvCxnSpPr>
          <p:cNvPr id="33" name="Straight Arrow Connector 32"/>
          <p:cNvCxnSpPr/>
          <p:nvPr/>
        </p:nvCxnSpPr>
        <p:spPr>
          <a:xfrm>
            <a:off x="673100" y="6197600"/>
            <a:ext cx="800100" cy="0"/>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990600" y="5629275"/>
            <a:ext cx="4191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5400000" flipH="1" flipV="1">
            <a:off x="476250" y="4692650"/>
            <a:ext cx="1447800" cy="444500"/>
          </a:xfrm>
          <a:prstGeom prst="bentConnector3">
            <a:avLst>
              <a:gd name="adj1" fmla="val 100000"/>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39701" y="5905500"/>
            <a:ext cx="1257300" cy="307777"/>
          </a:xfrm>
          <a:prstGeom prst="rect">
            <a:avLst/>
          </a:prstGeom>
          <a:noFill/>
        </p:spPr>
        <p:txBody>
          <a:bodyPr wrap="square" rtlCol="0">
            <a:spAutoFit/>
          </a:bodyPr>
          <a:lstStyle/>
          <a:p>
            <a:r>
              <a:rPr lang="en-US" altLang="zh-CN" sz="1400" b="1" dirty="0" smtClean="0">
                <a:solidFill>
                  <a:srgbClr val="C00000"/>
                </a:solidFill>
              </a:rPr>
              <a:t>SYSTEM BOOT</a:t>
            </a:r>
            <a:endParaRPr lang="zh-CN" altLang="en-US" b="1" dirty="0">
              <a:solidFill>
                <a:srgbClr val="C00000"/>
              </a:solidFill>
            </a:endParaRPr>
          </a:p>
        </p:txBody>
      </p:sp>
      <p:sp>
        <p:nvSpPr>
          <p:cNvPr id="49" name="TextBox 48"/>
          <p:cNvSpPr txBox="1"/>
          <p:nvPr/>
        </p:nvSpPr>
        <p:spPr>
          <a:xfrm>
            <a:off x="234950" y="4511675"/>
            <a:ext cx="876301" cy="738664"/>
          </a:xfrm>
          <a:prstGeom prst="rect">
            <a:avLst/>
          </a:prstGeom>
          <a:noFill/>
        </p:spPr>
        <p:txBody>
          <a:bodyPr wrap="square" rtlCol="0">
            <a:spAutoFit/>
          </a:bodyPr>
          <a:lstStyle/>
          <a:p>
            <a:r>
              <a:rPr lang="en-US" altLang="zh-CN" sz="1400" b="1" dirty="0" smtClean="0">
                <a:solidFill>
                  <a:srgbClr val="C00000"/>
                </a:solidFill>
              </a:rPr>
              <a:t>UPDATE</a:t>
            </a:r>
            <a:endParaRPr lang="en-US" altLang="zh-CN" sz="1400" b="1" dirty="0" smtClean="0">
              <a:solidFill>
                <a:srgbClr val="C00000"/>
              </a:solidFill>
            </a:endParaRPr>
          </a:p>
          <a:p>
            <a:endParaRPr lang="en-US" altLang="zh-CN" sz="1400" b="1" dirty="0" smtClean="0">
              <a:solidFill>
                <a:srgbClr val="C00000"/>
              </a:solidFill>
            </a:endParaRPr>
          </a:p>
          <a:p>
            <a:r>
              <a:rPr lang="en-US" altLang="zh-CN" sz="1400" b="1" dirty="0" smtClean="0">
                <a:solidFill>
                  <a:srgbClr val="C00000"/>
                </a:solidFill>
              </a:rPr>
              <a:t>JUMP</a:t>
            </a:r>
            <a:endParaRPr lang="zh-CN" altLang="en-US" b="1" dirty="0">
              <a:solidFill>
                <a:srgbClr val="C00000"/>
              </a:solidFill>
            </a:endParaRPr>
          </a:p>
        </p:txBody>
      </p:sp>
      <p:cxnSp>
        <p:nvCxnSpPr>
          <p:cNvPr id="51" name="Straight Connector 50"/>
          <p:cNvCxnSpPr/>
          <p:nvPr/>
        </p:nvCxnSpPr>
        <p:spPr>
          <a:xfrm>
            <a:off x="4137212" y="1050926"/>
            <a:ext cx="2316928" cy="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144832" y="6232526"/>
            <a:ext cx="2316928" cy="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324600" y="1054100"/>
            <a:ext cx="0" cy="5181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6574283" y="3116732"/>
            <a:ext cx="400110" cy="853135"/>
          </a:xfrm>
          <a:prstGeom prst="rect">
            <a:avLst/>
          </a:prstGeom>
          <a:noFill/>
        </p:spPr>
        <p:txBody>
          <a:bodyPr vert="eaVert" wrap="square" rtlCol="0">
            <a:spAutoFit/>
          </a:bodyPr>
          <a:lstStyle/>
          <a:p>
            <a:r>
              <a:rPr lang="en-US" altLang="zh-CN" sz="1400" dirty="0" smtClean="0"/>
              <a:t>1M Bytes</a:t>
            </a:r>
            <a:endParaRPr lang="zh-CN" altLang="en-US"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125"/>
            <a:ext cx="10515600" cy="663575"/>
          </a:xfrm>
        </p:spPr>
        <p:txBody>
          <a:bodyPr>
            <a:normAutofit fontScale="90000"/>
          </a:bodyPr>
          <a:lstStyle/>
          <a:p>
            <a:pPr marL="514350" indent="-514350"/>
            <a:r>
              <a:rPr lang="en-US" altLang="zh-CN" dirty="0" smtClean="0"/>
              <a:t>Startup process</a:t>
            </a:r>
            <a:endParaRPr lang="en-US" altLang="zh-CN" dirty="0" smtClean="0"/>
          </a:p>
        </p:txBody>
      </p:sp>
      <p:sp>
        <p:nvSpPr>
          <p:cNvPr id="28" name="Rectangle 27"/>
          <p:cNvSpPr/>
          <p:nvPr/>
        </p:nvSpPr>
        <p:spPr>
          <a:xfrm>
            <a:off x="2494630" y="749300"/>
            <a:ext cx="3238500"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WMC (Weight Motor Controller)</a:t>
            </a:r>
            <a:endParaRPr lang="zh-CN" altLang="en-US" sz="1600" dirty="0">
              <a:solidFill>
                <a:schemeClr val="accent1">
                  <a:lumMod val="50000"/>
                </a:schemeClr>
              </a:solidFill>
            </a:endParaRPr>
          </a:p>
        </p:txBody>
      </p:sp>
      <p:sp>
        <p:nvSpPr>
          <p:cNvPr id="31" name="Rectangle 30"/>
          <p:cNvSpPr/>
          <p:nvPr/>
        </p:nvSpPr>
        <p:spPr>
          <a:xfrm>
            <a:off x="6609430" y="762000"/>
            <a:ext cx="32385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AWS (Automatic Weight System)</a:t>
            </a:r>
            <a:endParaRPr lang="en-US" altLang="zh-CN" sz="1600" dirty="0">
              <a:solidFill>
                <a:schemeClr val="accent1">
                  <a:lumMod val="50000"/>
                </a:schemeClr>
              </a:solidFill>
            </a:endParaRPr>
          </a:p>
        </p:txBody>
      </p:sp>
      <p:cxnSp>
        <p:nvCxnSpPr>
          <p:cNvPr id="33" name="Straight Connector 32"/>
          <p:cNvCxnSpPr>
            <a:stCxn id="28" idx="2"/>
          </p:cNvCxnSpPr>
          <p:nvPr/>
        </p:nvCxnSpPr>
        <p:spPr>
          <a:xfrm>
            <a:off x="4113880" y="1041400"/>
            <a:ext cx="31750" cy="581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292180" y="1041400"/>
            <a:ext cx="19050" cy="58166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3561430" y="1193800"/>
            <a:ext cx="1143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Power Up</a:t>
            </a:r>
            <a:endParaRPr lang="zh-CN" altLang="en-US" sz="1400" dirty="0"/>
          </a:p>
        </p:txBody>
      </p:sp>
      <p:sp>
        <p:nvSpPr>
          <p:cNvPr id="38" name="Rounded Rectangle 37"/>
          <p:cNvSpPr/>
          <p:nvPr/>
        </p:nvSpPr>
        <p:spPr>
          <a:xfrm>
            <a:off x="7727030" y="1155700"/>
            <a:ext cx="1143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Start Up</a:t>
            </a:r>
            <a:endParaRPr lang="zh-CN" altLang="en-US" sz="1400" dirty="0"/>
          </a:p>
        </p:txBody>
      </p:sp>
      <p:cxnSp>
        <p:nvCxnSpPr>
          <p:cNvPr id="46" name="Straight Arrow Connector 45"/>
          <p:cNvCxnSpPr/>
          <p:nvPr/>
        </p:nvCxnSpPr>
        <p:spPr>
          <a:xfrm flipH="1">
            <a:off x="4123405" y="2184400"/>
            <a:ext cx="4182395"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4123405" y="2498725"/>
            <a:ext cx="418239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047330" y="1930401"/>
            <a:ext cx="2102770" cy="277000"/>
          </a:xfrm>
          <a:prstGeom prst="rect">
            <a:avLst/>
          </a:prstGeom>
          <a:noFill/>
        </p:spPr>
        <p:txBody>
          <a:bodyPr wrap="square" rtlCol="0">
            <a:spAutoFit/>
          </a:bodyPr>
          <a:lstStyle/>
          <a:p>
            <a:pPr algn="ctr"/>
            <a:r>
              <a:rPr lang="en-US" altLang="zh-CN" sz="1200" dirty="0" smtClean="0"/>
              <a:t>SW_INVENTORY_REPORT</a:t>
            </a:r>
            <a:endParaRPr lang="en-US" altLang="zh-CN" sz="1200" dirty="0" smtClean="0"/>
          </a:p>
        </p:txBody>
      </p:sp>
      <p:cxnSp>
        <p:nvCxnSpPr>
          <p:cNvPr id="85" name="Straight Connector 84"/>
          <p:cNvCxnSpPr/>
          <p:nvPr/>
        </p:nvCxnSpPr>
        <p:spPr>
          <a:xfrm flipV="1">
            <a:off x="0" y="6146800"/>
            <a:ext cx="10312400" cy="952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8" name="Right Arrow 87"/>
          <p:cNvSpPr/>
          <p:nvPr/>
        </p:nvSpPr>
        <p:spPr>
          <a:xfrm rot="16200000">
            <a:off x="8625101" y="5557157"/>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8773882" y="5597069"/>
            <a:ext cx="2120900" cy="523220"/>
          </a:xfrm>
          <a:prstGeom prst="rect">
            <a:avLst/>
          </a:prstGeom>
          <a:noFill/>
        </p:spPr>
        <p:txBody>
          <a:bodyPr wrap="square" rtlCol="0">
            <a:spAutoFit/>
          </a:bodyPr>
          <a:lstStyle/>
          <a:p>
            <a:pPr algn="r"/>
            <a:r>
              <a:rPr lang="en-US" altLang="zh-CN" sz="1600" dirty="0" smtClean="0"/>
              <a:t>IAP program scope</a:t>
            </a:r>
            <a:endParaRPr lang="en-US" altLang="zh-CN" sz="1600" dirty="0" smtClean="0"/>
          </a:p>
          <a:p>
            <a:pPr algn="r"/>
            <a:r>
              <a:rPr lang="en-US" altLang="zh-CN" sz="1200" dirty="0" smtClean="0">
                <a:solidFill>
                  <a:srgbClr val="C00000"/>
                </a:solidFill>
              </a:rPr>
              <a:t>(GREEN LIGHT BLINK)</a:t>
            </a:r>
            <a:endParaRPr lang="zh-CN" altLang="en-US" sz="1200" dirty="0">
              <a:solidFill>
                <a:srgbClr val="C00000"/>
              </a:solidFill>
            </a:endParaRPr>
          </a:p>
        </p:txBody>
      </p:sp>
      <p:sp>
        <p:nvSpPr>
          <p:cNvPr id="91" name="Right Arrow 90"/>
          <p:cNvSpPr/>
          <p:nvPr/>
        </p:nvSpPr>
        <p:spPr>
          <a:xfrm rot="5400000">
            <a:off x="8639616" y="624568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ounded Rectangle 91"/>
          <p:cNvSpPr/>
          <p:nvPr/>
        </p:nvSpPr>
        <p:spPr>
          <a:xfrm>
            <a:off x="3421730" y="1714500"/>
            <a:ext cx="1422400" cy="24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IAP RUNNING</a:t>
            </a:r>
            <a:endParaRPr lang="zh-CN" altLang="en-US" sz="1400" dirty="0"/>
          </a:p>
        </p:txBody>
      </p:sp>
      <p:sp>
        <p:nvSpPr>
          <p:cNvPr id="44" name="TextBox 43"/>
          <p:cNvSpPr txBox="1"/>
          <p:nvPr/>
        </p:nvSpPr>
        <p:spPr>
          <a:xfrm>
            <a:off x="4558381" y="2260601"/>
            <a:ext cx="3061619" cy="461665"/>
          </a:xfrm>
          <a:prstGeom prst="rect">
            <a:avLst/>
          </a:prstGeom>
          <a:noFill/>
        </p:spPr>
        <p:txBody>
          <a:bodyPr wrap="square" rtlCol="0">
            <a:spAutoFit/>
          </a:bodyPr>
          <a:lstStyle/>
          <a:p>
            <a:pPr algn="ctr"/>
            <a:r>
              <a:rPr lang="en-US" altLang="zh-CN" sz="1200" dirty="0" smtClean="0"/>
              <a:t>SW_INVENTORY_CONFIRM </a:t>
            </a:r>
            <a:endParaRPr lang="en-US" altLang="zh-CN" sz="1200" dirty="0" smtClean="0"/>
          </a:p>
          <a:p>
            <a:pPr algn="ctr"/>
            <a:r>
              <a:rPr lang="en-US" altLang="zh-CN" sz="1200" dirty="0" smtClean="0"/>
              <a:t>( </a:t>
            </a:r>
            <a:r>
              <a:rPr lang="en-US" altLang="zh-CN" sz="1200" dirty="0" err="1" smtClean="0"/>
              <a:t>swVersionAvaillable</a:t>
            </a:r>
            <a:r>
              <a:rPr lang="en-US" altLang="zh-CN" sz="1200" dirty="0" smtClean="0"/>
              <a:t>, </a:t>
            </a:r>
            <a:r>
              <a:rPr lang="en-US" altLang="zh-CN" sz="1200" dirty="0" err="1" smtClean="0"/>
              <a:t>PackageSize</a:t>
            </a:r>
            <a:r>
              <a:rPr lang="en-US" altLang="zh-CN" sz="1200" dirty="0" smtClean="0"/>
              <a:t> )</a:t>
            </a:r>
            <a:endParaRPr lang="en-US" altLang="zh-CN" sz="1200" dirty="0" smtClean="0"/>
          </a:p>
        </p:txBody>
      </p:sp>
      <p:sp>
        <p:nvSpPr>
          <p:cNvPr id="45" name="Flowchart: Decision 44"/>
          <p:cNvSpPr/>
          <p:nvPr/>
        </p:nvSpPr>
        <p:spPr>
          <a:xfrm>
            <a:off x="2602580" y="2813050"/>
            <a:ext cx="3048000" cy="552450"/>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rPr>
              <a:t>If </a:t>
            </a:r>
            <a:r>
              <a:rPr lang="en-US" altLang="zh-CN" sz="1100" dirty="0" err="1" smtClean="0">
                <a:solidFill>
                  <a:schemeClr val="tx1"/>
                </a:solidFill>
              </a:rPr>
              <a:t>swVersionAvaillable</a:t>
            </a:r>
            <a:r>
              <a:rPr lang="en-US" altLang="zh-CN" sz="1100" dirty="0" smtClean="0">
                <a:solidFill>
                  <a:schemeClr val="tx1"/>
                </a:solidFill>
              </a:rPr>
              <a:t> &gt; </a:t>
            </a:r>
            <a:r>
              <a:rPr lang="en-US" altLang="zh-CN" sz="1100" dirty="0" err="1" smtClean="0">
                <a:solidFill>
                  <a:schemeClr val="tx1"/>
                </a:solidFill>
              </a:rPr>
              <a:t>swVersionExisting</a:t>
            </a:r>
            <a:endParaRPr lang="zh-CN" altLang="en-US" sz="1100" dirty="0">
              <a:solidFill>
                <a:schemeClr val="tx1"/>
              </a:solidFill>
            </a:endParaRPr>
          </a:p>
        </p:txBody>
      </p:sp>
      <p:cxnSp>
        <p:nvCxnSpPr>
          <p:cNvPr id="49" name="Straight Connector 48"/>
          <p:cNvCxnSpPr>
            <a:stCxn id="45" idx="1"/>
          </p:cNvCxnSpPr>
          <p:nvPr/>
        </p:nvCxnSpPr>
        <p:spPr>
          <a:xfrm flipH="1" flipV="1">
            <a:off x="1859630" y="3086100"/>
            <a:ext cx="74295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841500" y="2070100"/>
            <a:ext cx="5430" cy="10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846930" y="2063750"/>
            <a:ext cx="22669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895916" y="2803072"/>
            <a:ext cx="482600" cy="261610"/>
          </a:xfrm>
          <a:prstGeom prst="rect">
            <a:avLst/>
          </a:prstGeom>
          <a:noFill/>
        </p:spPr>
        <p:txBody>
          <a:bodyPr wrap="square" rtlCol="0">
            <a:spAutoFit/>
          </a:bodyPr>
          <a:lstStyle/>
          <a:p>
            <a:r>
              <a:rPr lang="en-US" altLang="zh-CN" sz="1100" dirty="0" smtClean="0"/>
              <a:t>NO</a:t>
            </a:r>
            <a:endParaRPr lang="zh-CN" altLang="en-US" sz="1100" dirty="0"/>
          </a:p>
        </p:txBody>
      </p:sp>
      <p:sp>
        <p:nvSpPr>
          <p:cNvPr id="65" name="TextBox 64"/>
          <p:cNvSpPr txBox="1"/>
          <p:nvPr/>
        </p:nvSpPr>
        <p:spPr>
          <a:xfrm>
            <a:off x="2272380" y="5937250"/>
            <a:ext cx="685800" cy="276999"/>
          </a:xfrm>
          <a:prstGeom prst="rect">
            <a:avLst/>
          </a:prstGeom>
          <a:noFill/>
        </p:spPr>
        <p:txBody>
          <a:bodyPr wrap="square" rtlCol="0">
            <a:spAutoFit/>
          </a:bodyPr>
          <a:lstStyle/>
          <a:p>
            <a:r>
              <a:rPr lang="en-US" altLang="zh-CN" sz="1200" dirty="0" smtClean="0"/>
              <a:t>JUMP</a:t>
            </a:r>
            <a:endParaRPr lang="zh-CN" altLang="en-US" sz="1200" dirty="0"/>
          </a:p>
        </p:txBody>
      </p:sp>
      <p:sp>
        <p:nvSpPr>
          <p:cNvPr id="86" name="Rounded Rectangle 85"/>
          <p:cNvSpPr/>
          <p:nvPr/>
        </p:nvSpPr>
        <p:spPr>
          <a:xfrm>
            <a:off x="3390901" y="2362200"/>
            <a:ext cx="729330" cy="304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NOTE1</a:t>
            </a:r>
            <a:endParaRPr lang="zh-CN" altLang="en-US" sz="1200" dirty="0"/>
          </a:p>
        </p:txBody>
      </p:sp>
      <p:cxnSp>
        <p:nvCxnSpPr>
          <p:cNvPr id="87" name="Straight Arrow Connector 86"/>
          <p:cNvCxnSpPr/>
          <p:nvPr/>
        </p:nvCxnSpPr>
        <p:spPr>
          <a:xfrm flipH="1" flipV="1">
            <a:off x="4117055" y="3727450"/>
            <a:ext cx="4188745" cy="635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4123405" y="4244971"/>
            <a:ext cx="4195095" cy="9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580604" y="3482976"/>
            <a:ext cx="3438525" cy="276999"/>
          </a:xfrm>
          <a:prstGeom prst="rect">
            <a:avLst/>
          </a:prstGeom>
          <a:noFill/>
        </p:spPr>
        <p:txBody>
          <a:bodyPr wrap="square" rtlCol="0">
            <a:spAutoFit/>
          </a:bodyPr>
          <a:lstStyle/>
          <a:p>
            <a:pPr algn="ctr"/>
            <a:r>
              <a:rPr lang="en-US" altLang="zh-CN" sz="1200" dirty="0" smtClean="0"/>
              <a:t>SW_PACKAGE_REPORT ( ask for </a:t>
            </a:r>
            <a:r>
              <a:rPr lang="en-US" altLang="zh-CN" sz="1200" i="1" dirty="0" err="1" smtClean="0">
                <a:latin typeface="Times New Roman" panose="02020603050405020304" pitchFamily="18" charset="0"/>
                <a:cs typeface="Times New Roman" panose="02020603050405020304" pitchFamily="18" charset="0"/>
              </a:rPr>
              <a:t>i</a:t>
            </a:r>
            <a:r>
              <a:rPr lang="en-US" altLang="zh-CN" sz="1200" i="1" dirty="0" smtClean="0">
                <a:latin typeface="Times New Roman" panose="02020603050405020304" pitchFamily="18" charset="0"/>
                <a:cs typeface="Times New Roman" panose="02020603050405020304" pitchFamily="18" charset="0"/>
              </a:rPr>
              <a:t> </a:t>
            </a:r>
            <a:r>
              <a:rPr lang="en-US" altLang="zh-CN" sz="1200" dirty="0" err="1" smtClean="0"/>
              <a:t>th</a:t>
            </a:r>
            <a:r>
              <a:rPr lang="en-US" altLang="zh-CN" sz="1200" dirty="0" smtClean="0"/>
              <a:t> segment )</a:t>
            </a:r>
            <a:endParaRPr lang="en-US" altLang="zh-CN" sz="1200" dirty="0" smtClean="0"/>
          </a:p>
        </p:txBody>
      </p:sp>
      <p:sp>
        <p:nvSpPr>
          <p:cNvPr id="98" name="TextBox 97"/>
          <p:cNvSpPr txBox="1"/>
          <p:nvPr/>
        </p:nvSpPr>
        <p:spPr>
          <a:xfrm>
            <a:off x="4701255" y="4006847"/>
            <a:ext cx="3086100" cy="276999"/>
          </a:xfrm>
          <a:prstGeom prst="rect">
            <a:avLst/>
          </a:prstGeom>
          <a:noFill/>
        </p:spPr>
        <p:txBody>
          <a:bodyPr wrap="square" rtlCol="0">
            <a:spAutoFit/>
          </a:bodyPr>
          <a:lstStyle/>
          <a:p>
            <a:pPr algn="ctr"/>
            <a:r>
              <a:rPr lang="en-US" altLang="zh-CN" sz="1200" dirty="0" smtClean="0"/>
              <a:t>SW_PACKAGE_CONFIRM( </a:t>
            </a:r>
            <a:r>
              <a:rPr lang="en-US" altLang="zh-CN" sz="1200" i="1" dirty="0" err="1" smtClean="0">
                <a:latin typeface="Times New Roman" panose="02020603050405020304" pitchFamily="18" charset="0"/>
                <a:cs typeface="Times New Roman" panose="02020603050405020304" pitchFamily="18" charset="0"/>
              </a:rPr>
              <a:t>i</a:t>
            </a:r>
            <a:r>
              <a:rPr lang="en-US" altLang="zh-CN" sz="1200" i="1" dirty="0" smtClean="0">
                <a:latin typeface="Times New Roman" panose="02020603050405020304" pitchFamily="18" charset="0"/>
                <a:cs typeface="Times New Roman" panose="02020603050405020304" pitchFamily="18" charset="0"/>
              </a:rPr>
              <a:t> </a:t>
            </a:r>
            <a:r>
              <a:rPr lang="en-US" altLang="zh-CN" sz="1200" dirty="0" err="1" smtClean="0"/>
              <a:t>th</a:t>
            </a:r>
            <a:r>
              <a:rPr lang="en-US" altLang="zh-CN" sz="1200" dirty="0" smtClean="0"/>
              <a:t> segment )</a:t>
            </a:r>
            <a:endParaRPr lang="en-US" altLang="zh-CN" sz="1200" dirty="0" smtClean="0"/>
          </a:p>
        </p:txBody>
      </p:sp>
      <p:cxnSp>
        <p:nvCxnSpPr>
          <p:cNvPr id="99" name="Straight Arrow Connector 98"/>
          <p:cNvCxnSpPr/>
          <p:nvPr/>
        </p:nvCxnSpPr>
        <p:spPr>
          <a:xfrm flipH="1" flipV="1">
            <a:off x="4132479" y="4881316"/>
            <a:ext cx="4186021" cy="8184"/>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4159693" y="5456893"/>
            <a:ext cx="4158807" cy="168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78792" y="4636842"/>
            <a:ext cx="3438525" cy="276999"/>
          </a:xfrm>
          <a:prstGeom prst="rect">
            <a:avLst/>
          </a:prstGeom>
          <a:noFill/>
        </p:spPr>
        <p:txBody>
          <a:bodyPr wrap="square" rtlCol="0">
            <a:spAutoFit/>
          </a:bodyPr>
          <a:lstStyle/>
          <a:p>
            <a:pPr algn="ctr"/>
            <a:r>
              <a:rPr lang="en-US" altLang="zh-CN" sz="1200" dirty="0" smtClean="0"/>
              <a:t>SW_PACKAGE_REPORT ( ask for </a:t>
            </a:r>
            <a:r>
              <a:rPr lang="en-US" altLang="zh-CN" sz="1200" i="1" dirty="0" smtClean="0">
                <a:latin typeface="Times New Roman" panose="02020603050405020304" pitchFamily="18" charset="0"/>
                <a:cs typeface="Times New Roman" panose="02020603050405020304" pitchFamily="18" charset="0"/>
              </a:rPr>
              <a:t>n </a:t>
            </a:r>
            <a:r>
              <a:rPr lang="en-US" altLang="zh-CN" sz="1200" dirty="0" err="1" smtClean="0"/>
              <a:t>th</a:t>
            </a:r>
            <a:r>
              <a:rPr lang="en-US" altLang="zh-CN" sz="1200" dirty="0" smtClean="0"/>
              <a:t> segment )</a:t>
            </a:r>
            <a:endParaRPr lang="en-US" altLang="zh-CN" sz="1200" dirty="0" smtClean="0"/>
          </a:p>
        </p:txBody>
      </p:sp>
      <p:sp>
        <p:nvSpPr>
          <p:cNvPr id="102" name="TextBox 101"/>
          <p:cNvSpPr txBox="1"/>
          <p:nvPr/>
        </p:nvSpPr>
        <p:spPr>
          <a:xfrm>
            <a:off x="4737543" y="5186113"/>
            <a:ext cx="3086100" cy="276999"/>
          </a:xfrm>
          <a:prstGeom prst="rect">
            <a:avLst/>
          </a:prstGeom>
          <a:noFill/>
        </p:spPr>
        <p:txBody>
          <a:bodyPr wrap="square" rtlCol="0">
            <a:spAutoFit/>
          </a:bodyPr>
          <a:lstStyle/>
          <a:p>
            <a:pPr algn="ctr"/>
            <a:r>
              <a:rPr lang="en-US" altLang="zh-CN" sz="1200" dirty="0" smtClean="0"/>
              <a:t>SW_PACKAGE_CONFIRM( </a:t>
            </a:r>
            <a:r>
              <a:rPr lang="en-US" altLang="zh-CN" sz="1200" i="1" dirty="0" smtClean="0">
                <a:latin typeface="Times New Roman" panose="02020603050405020304" pitchFamily="18" charset="0"/>
                <a:cs typeface="Times New Roman" panose="02020603050405020304" pitchFamily="18" charset="0"/>
              </a:rPr>
              <a:t>n </a:t>
            </a:r>
            <a:r>
              <a:rPr lang="en-US" altLang="zh-CN" sz="1200" dirty="0" err="1" smtClean="0"/>
              <a:t>th</a:t>
            </a:r>
            <a:r>
              <a:rPr lang="en-US" altLang="zh-CN" sz="1200" dirty="0" smtClean="0"/>
              <a:t> segment )</a:t>
            </a:r>
            <a:endParaRPr lang="en-US" altLang="zh-CN" sz="1200" dirty="0" smtClean="0"/>
          </a:p>
        </p:txBody>
      </p:sp>
      <p:sp>
        <p:nvSpPr>
          <p:cNvPr id="103" name="Rounded Rectangle 102"/>
          <p:cNvSpPr/>
          <p:nvPr/>
        </p:nvSpPr>
        <p:spPr>
          <a:xfrm>
            <a:off x="3528772" y="3851730"/>
            <a:ext cx="1204685" cy="212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SAVE in APP1</a:t>
            </a:r>
            <a:endParaRPr lang="zh-CN" altLang="en-US" sz="1400" dirty="0"/>
          </a:p>
        </p:txBody>
      </p:sp>
      <p:sp>
        <p:nvSpPr>
          <p:cNvPr id="104" name="Rounded Rectangle 103"/>
          <p:cNvSpPr/>
          <p:nvPr/>
        </p:nvSpPr>
        <p:spPr>
          <a:xfrm>
            <a:off x="3528772" y="5041896"/>
            <a:ext cx="1204685" cy="212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SAVE in APP1</a:t>
            </a:r>
            <a:endParaRPr lang="zh-CN" altLang="en-US" sz="1400" dirty="0"/>
          </a:p>
        </p:txBody>
      </p:sp>
      <p:sp>
        <p:nvSpPr>
          <p:cNvPr id="105" name="TextBox 104"/>
          <p:cNvSpPr txBox="1"/>
          <p:nvPr/>
        </p:nvSpPr>
        <p:spPr>
          <a:xfrm>
            <a:off x="2286000" y="4297138"/>
            <a:ext cx="2032000" cy="523220"/>
          </a:xfrm>
          <a:prstGeom prst="rect">
            <a:avLst/>
          </a:prstGeom>
          <a:noFill/>
        </p:spPr>
        <p:txBody>
          <a:bodyPr wrap="square" rtlCol="0">
            <a:spAutoFit/>
          </a:bodyPr>
          <a:lstStyle/>
          <a:p>
            <a:pPr algn="ctr"/>
            <a:r>
              <a:rPr lang="en-US" altLang="zh-CN" sz="1400" dirty="0" smtClean="0">
                <a:solidFill>
                  <a:srgbClr val="C00000"/>
                </a:solidFill>
              </a:rPr>
              <a:t>… downloading …</a:t>
            </a:r>
            <a:endParaRPr lang="en-US" altLang="zh-CN" sz="1400" dirty="0" smtClean="0">
              <a:solidFill>
                <a:srgbClr val="C00000"/>
              </a:solidFill>
            </a:endParaRPr>
          </a:p>
          <a:p>
            <a:pPr algn="ctr"/>
            <a:r>
              <a:rPr lang="en-US" altLang="zh-CN" sz="1400" dirty="0" smtClean="0">
                <a:solidFill>
                  <a:srgbClr val="C00000"/>
                </a:solidFill>
              </a:rPr>
              <a:t>(YELLOW LIGHT BLINK)</a:t>
            </a:r>
            <a:endParaRPr lang="zh-CN" altLang="en-US" sz="1400" dirty="0">
              <a:solidFill>
                <a:srgbClr val="C00000"/>
              </a:solidFill>
            </a:endParaRPr>
          </a:p>
        </p:txBody>
      </p:sp>
      <p:sp>
        <p:nvSpPr>
          <p:cNvPr id="107" name="Rounded Rectangle 106"/>
          <p:cNvSpPr/>
          <p:nvPr/>
        </p:nvSpPr>
        <p:spPr>
          <a:xfrm>
            <a:off x="3434430" y="5638796"/>
            <a:ext cx="1422400" cy="29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APP1 COMPLETE</a:t>
            </a:r>
            <a:endParaRPr lang="zh-CN" altLang="en-US" sz="1400" dirty="0"/>
          </a:p>
        </p:txBody>
      </p:sp>
      <p:sp>
        <p:nvSpPr>
          <p:cNvPr id="108" name="Rounded Rectangle 107"/>
          <p:cNvSpPr/>
          <p:nvPr/>
        </p:nvSpPr>
        <p:spPr>
          <a:xfrm>
            <a:off x="3421730" y="6375396"/>
            <a:ext cx="1422400" cy="29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APP RUNNING</a:t>
            </a:r>
            <a:endParaRPr lang="zh-CN" altLang="en-US" sz="1400" dirty="0"/>
          </a:p>
        </p:txBody>
      </p:sp>
      <p:sp>
        <p:nvSpPr>
          <p:cNvPr id="112" name="TextBox 111"/>
          <p:cNvSpPr txBox="1"/>
          <p:nvPr/>
        </p:nvSpPr>
        <p:spPr>
          <a:xfrm>
            <a:off x="8773882" y="6250214"/>
            <a:ext cx="2120900" cy="338554"/>
          </a:xfrm>
          <a:prstGeom prst="rect">
            <a:avLst/>
          </a:prstGeom>
          <a:noFill/>
        </p:spPr>
        <p:txBody>
          <a:bodyPr wrap="square" rtlCol="0">
            <a:spAutoFit/>
          </a:bodyPr>
          <a:lstStyle/>
          <a:p>
            <a:pPr algn="r"/>
            <a:r>
              <a:rPr lang="en-US" altLang="zh-CN" sz="1600" dirty="0" smtClean="0"/>
              <a:t>APP program scope</a:t>
            </a:r>
            <a:endParaRPr lang="zh-CN" altLang="en-US" sz="1600" dirty="0"/>
          </a:p>
        </p:txBody>
      </p:sp>
      <p:sp>
        <p:nvSpPr>
          <p:cNvPr id="113" name="TextBox 112"/>
          <p:cNvSpPr txBox="1"/>
          <p:nvPr/>
        </p:nvSpPr>
        <p:spPr>
          <a:xfrm>
            <a:off x="76200" y="3336467"/>
            <a:ext cx="2120900" cy="3416320"/>
          </a:xfrm>
          <a:prstGeom prst="rect">
            <a:avLst/>
          </a:prstGeom>
          <a:solidFill>
            <a:schemeClr val="bg2"/>
          </a:solidFill>
        </p:spPr>
        <p:txBody>
          <a:bodyPr wrap="square" rtlCol="0">
            <a:spAutoFit/>
          </a:bodyPr>
          <a:lstStyle/>
          <a:p>
            <a:r>
              <a:rPr lang="en-US" altLang="zh-CN" sz="1200" b="1" dirty="0" smtClean="0">
                <a:solidFill>
                  <a:srgbClr val="C00000"/>
                </a:solidFill>
              </a:rPr>
              <a:t>NOTE1: </a:t>
            </a:r>
            <a:endParaRPr lang="en-US" altLang="zh-CN" sz="1200" b="1" dirty="0" smtClean="0">
              <a:solidFill>
                <a:srgbClr val="C00000"/>
              </a:solidFill>
            </a:endParaRPr>
          </a:p>
          <a:p>
            <a:r>
              <a:rPr lang="en-US" altLang="zh-CN" sz="1200" dirty="0" smtClean="0"/>
              <a:t>There are two cases IAP will jump to APP w/o downloading:</a:t>
            </a:r>
            <a:endParaRPr lang="en-US" altLang="zh-CN" sz="1200" dirty="0" smtClean="0"/>
          </a:p>
          <a:p>
            <a:endParaRPr lang="en-US" altLang="zh-CN" sz="1200" dirty="0" smtClean="0"/>
          </a:p>
          <a:p>
            <a:r>
              <a:rPr lang="en-US" altLang="zh-CN" sz="1200" dirty="0" smtClean="0"/>
              <a:t>CASE1: </a:t>
            </a:r>
            <a:endParaRPr lang="en-US" altLang="zh-CN" sz="1200" dirty="0" smtClean="0"/>
          </a:p>
          <a:p>
            <a:r>
              <a:rPr lang="en-US" altLang="zh-CN" sz="1200" dirty="0" smtClean="0"/>
              <a:t>(</a:t>
            </a:r>
            <a:r>
              <a:rPr lang="en-US" altLang="zh-CN" sz="1200" dirty="0" err="1" smtClean="0"/>
              <a:t>swVersionAvaillable</a:t>
            </a:r>
            <a:r>
              <a:rPr lang="en-US" altLang="zh-CN" sz="1200" dirty="0" smtClean="0"/>
              <a:t> == </a:t>
            </a:r>
            <a:r>
              <a:rPr lang="en-US" altLang="zh-CN" sz="1200" dirty="0" err="1" smtClean="0"/>
              <a:t>swVersionExisting</a:t>
            </a:r>
            <a:r>
              <a:rPr lang="en-US" altLang="zh-CN" sz="1200" dirty="0" smtClean="0"/>
              <a:t>)</a:t>
            </a:r>
            <a:endParaRPr lang="zh-CN" altLang="en-US" sz="1200" dirty="0" smtClean="0"/>
          </a:p>
          <a:p>
            <a:endParaRPr lang="en-US" altLang="zh-CN" sz="1200" dirty="0" smtClean="0"/>
          </a:p>
          <a:p>
            <a:r>
              <a:rPr lang="en-US" altLang="zh-CN" sz="1200" dirty="0" smtClean="0"/>
              <a:t>CASE2:</a:t>
            </a:r>
            <a:endParaRPr lang="en-US" altLang="zh-CN" sz="1200" dirty="0" smtClean="0"/>
          </a:p>
          <a:p>
            <a:r>
              <a:rPr lang="en-US" altLang="zh-CN" sz="1200" dirty="0" smtClean="0"/>
              <a:t>No SW_INVENTORY_CONFIRM received for 40 seconds</a:t>
            </a:r>
            <a:endParaRPr lang="en-US" altLang="zh-CN" sz="1200" dirty="0" smtClean="0"/>
          </a:p>
          <a:p>
            <a:endParaRPr lang="en-US" altLang="zh-CN" sz="1200" dirty="0" smtClean="0"/>
          </a:p>
          <a:p>
            <a:r>
              <a:rPr lang="en-US" altLang="zh-CN" sz="1200" b="1" dirty="0" smtClean="0">
                <a:solidFill>
                  <a:srgbClr val="C00000"/>
                </a:solidFill>
              </a:rPr>
              <a:t>NOTE2:</a:t>
            </a:r>
            <a:endParaRPr lang="en-US" altLang="zh-CN" sz="1200" b="1" dirty="0" smtClean="0">
              <a:solidFill>
                <a:srgbClr val="C00000"/>
              </a:solidFill>
            </a:endParaRPr>
          </a:p>
          <a:p>
            <a:r>
              <a:rPr lang="en-US" altLang="zh-CN" sz="1200" dirty="0" smtClean="0"/>
              <a:t>Need to prepare the new SW manually for the moment;</a:t>
            </a:r>
            <a:endParaRPr lang="en-US" altLang="zh-CN" sz="1200" dirty="0" smtClean="0"/>
          </a:p>
          <a:p>
            <a:endParaRPr lang="en-US" altLang="zh-CN" sz="1200" dirty="0" smtClean="0"/>
          </a:p>
          <a:p>
            <a:r>
              <a:rPr lang="en-US" altLang="zh-CN" sz="1200" dirty="0" smtClean="0"/>
              <a:t>Search for valid SW, and if a valid SW is available!!!</a:t>
            </a:r>
            <a:endParaRPr lang="zh-CN" altLang="en-US" sz="1200" dirty="0"/>
          </a:p>
        </p:txBody>
      </p:sp>
      <p:cxnSp>
        <p:nvCxnSpPr>
          <p:cNvPr id="115" name="Straight Connector 114"/>
          <p:cNvCxnSpPr>
            <a:stCxn id="107" idx="1"/>
          </p:cNvCxnSpPr>
          <p:nvPr/>
        </p:nvCxnSpPr>
        <p:spPr>
          <a:xfrm flipH="1">
            <a:off x="2281238" y="5784848"/>
            <a:ext cx="1153192" cy="159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260600" y="2527300"/>
            <a:ext cx="20638" cy="3997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08" idx="1"/>
          </p:cNvCxnSpPr>
          <p:nvPr/>
        </p:nvCxnSpPr>
        <p:spPr>
          <a:xfrm flipV="1">
            <a:off x="2276475" y="6521448"/>
            <a:ext cx="1145255" cy="31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4156516" y="3387272"/>
            <a:ext cx="482600" cy="261610"/>
          </a:xfrm>
          <a:prstGeom prst="rect">
            <a:avLst/>
          </a:prstGeom>
          <a:noFill/>
        </p:spPr>
        <p:txBody>
          <a:bodyPr wrap="square" rtlCol="0">
            <a:spAutoFit/>
          </a:bodyPr>
          <a:lstStyle/>
          <a:p>
            <a:r>
              <a:rPr lang="en-US" altLang="zh-CN" sz="1100" dirty="0" smtClean="0"/>
              <a:t>YES</a:t>
            </a:r>
            <a:endParaRPr lang="zh-CN" altLang="en-US" sz="1100" dirty="0"/>
          </a:p>
        </p:txBody>
      </p:sp>
      <p:cxnSp>
        <p:nvCxnSpPr>
          <p:cNvPr id="130" name="Straight Arrow Connector 129"/>
          <p:cNvCxnSpPr>
            <a:stCxn id="86" idx="1"/>
          </p:cNvCxnSpPr>
          <p:nvPr/>
        </p:nvCxnSpPr>
        <p:spPr>
          <a:xfrm flipH="1">
            <a:off x="2247900" y="2514600"/>
            <a:ext cx="11430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10101930" y="762000"/>
            <a:ext cx="183607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Remote Sever</a:t>
            </a:r>
            <a:endParaRPr lang="en-US" altLang="zh-CN" sz="1600" dirty="0">
              <a:solidFill>
                <a:schemeClr val="accent1">
                  <a:lumMod val="50000"/>
                </a:schemeClr>
              </a:solidFill>
            </a:endParaRPr>
          </a:p>
        </p:txBody>
      </p:sp>
      <p:cxnSp>
        <p:nvCxnSpPr>
          <p:cNvPr id="139" name="Straight Connector 138"/>
          <p:cNvCxnSpPr/>
          <p:nvPr/>
        </p:nvCxnSpPr>
        <p:spPr>
          <a:xfrm>
            <a:off x="11060780" y="1041400"/>
            <a:ext cx="19050" cy="581660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Left-Right Arrow 139"/>
          <p:cNvSpPr/>
          <p:nvPr/>
        </p:nvSpPr>
        <p:spPr>
          <a:xfrm>
            <a:off x="8318500" y="1498600"/>
            <a:ext cx="2743200" cy="723900"/>
          </a:xfrm>
          <a:prstGeom prst="leftRightArrow">
            <a:avLst>
              <a:gd name="adj1" fmla="val 49914"/>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NEW SW AVAILABLE</a:t>
            </a:r>
            <a:endParaRPr lang="en-US" altLang="zh-CN" sz="1200" dirty="0" smtClean="0">
              <a:solidFill>
                <a:schemeClr val="tx1"/>
              </a:solidFill>
            </a:endParaRPr>
          </a:p>
          <a:p>
            <a:pPr algn="ctr"/>
            <a:r>
              <a:rPr lang="en-US" altLang="zh-CN" sz="1200" dirty="0" smtClean="0">
                <a:solidFill>
                  <a:schemeClr val="tx1"/>
                </a:solidFill>
              </a:rPr>
              <a:t> (NOT SUPPORT, MANUAL )</a:t>
            </a:r>
            <a:endParaRPr lang="zh-CN" altLang="en-US" sz="1200" dirty="0">
              <a:solidFill>
                <a:schemeClr val="tx1"/>
              </a:solidFill>
            </a:endParaRPr>
          </a:p>
        </p:txBody>
      </p:sp>
      <p:sp>
        <p:nvSpPr>
          <p:cNvPr id="141" name="Rounded Rectangle 140"/>
          <p:cNvSpPr/>
          <p:nvPr/>
        </p:nvSpPr>
        <p:spPr>
          <a:xfrm>
            <a:off x="7924801" y="2247900"/>
            <a:ext cx="729330" cy="2032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NOTE2</a:t>
            </a:r>
            <a:endParaRPr lang="zh-CN" altLang="en-US" sz="1200" dirty="0"/>
          </a:p>
        </p:txBody>
      </p:sp>
      <p:sp>
        <p:nvSpPr>
          <p:cNvPr id="50" name="TextBox 49"/>
          <p:cNvSpPr txBox="1"/>
          <p:nvPr/>
        </p:nvSpPr>
        <p:spPr>
          <a:xfrm>
            <a:off x="8699500" y="2794000"/>
            <a:ext cx="1993900" cy="954107"/>
          </a:xfrm>
          <a:prstGeom prst="rect">
            <a:avLst/>
          </a:prstGeom>
          <a:noFill/>
        </p:spPr>
        <p:txBody>
          <a:bodyPr wrap="square" rtlCol="0">
            <a:spAutoFit/>
          </a:bodyPr>
          <a:lstStyle/>
          <a:p>
            <a:pPr algn="ctr"/>
            <a:r>
              <a:rPr lang="en-US" sz="2400" b="1" dirty="0" smtClean="0"/>
              <a:t>See Part 3</a:t>
            </a:r>
            <a:endParaRPr lang="en-US" sz="2400" b="1" dirty="0" smtClean="0"/>
          </a:p>
          <a:p>
            <a:pPr algn="ctr"/>
            <a:r>
              <a:rPr lang="en-US" sz="1600" dirty="0" smtClean="0">
                <a:solidFill>
                  <a:schemeClr val="tx2"/>
                </a:solidFill>
              </a:rPr>
              <a:t>Support if customer have internet access</a:t>
            </a:r>
            <a:endParaRPr lang="en-US" sz="1600" dirty="0">
              <a:solidFill>
                <a:schemeClr val="tx2"/>
              </a:solidFill>
            </a:endParaRPr>
          </a:p>
        </p:txBody>
      </p:sp>
      <p:cxnSp>
        <p:nvCxnSpPr>
          <p:cNvPr id="52" name="Straight Arrow Connector 51"/>
          <p:cNvCxnSpPr>
            <a:stCxn id="140" idx="5"/>
            <a:endCxn id="50" idx="0"/>
          </p:cNvCxnSpPr>
          <p:nvPr/>
        </p:nvCxnSpPr>
        <p:spPr>
          <a:xfrm>
            <a:off x="9690100" y="2041214"/>
            <a:ext cx="6350" cy="752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fontScale="90000"/>
          </a:bodyPr>
          <a:lstStyle/>
          <a:p>
            <a:r>
              <a:rPr lang="en-US" altLang="zh-CN" dirty="0" smtClean="0"/>
              <a:t>IAP </a:t>
            </a:r>
            <a:r>
              <a:rPr lang="en-US" altLang="zh-CN" dirty="0" err="1" smtClean="0"/>
              <a:t>Keil</a:t>
            </a:r>
            <a:r>
              <a:rPr lang="en-US" altLang="zh-CN" dirty="0" smtClean="0"/>
              <a:t> Project Configuration</a:t>
            </a:r>
            <a:endParaRPr lang="zh-CN" altLang="en-US" dirty="0"/>
          </a:p>
        </p:txBody>
      </p:sp>
      <p:sp>
        <p:nvSpPr>
          <p:cNvPr id="3" name="Content Placeholder 2"/>
          <p:cNvSpPr>
            <a:spLocks noGrp="1"/>
          </p:cNvSpPr>
          <p:nvPr>
            <p:ph idx="1"/>
          </p:nvPr>
        </p:nvSpPr>
        <p:spPr>
          <a:xfrm>
            <a:off x="838200" y="939800"/>
            <a:ext cx="10515600" cy="5237163"/>
          </a:xfrm>
        </p:spPr>
        <p:txBody>
          <a:bodyPr>
            <a:normAutofit/>
          </a:bodyPr>
          <a:lstStyle/>
          <a:p>
            <a:r>
              <a:rPr lang="en-US" altLang="zh-CN" sz="2000" dirty="0" smtClean="0"/>
              <a:t>IROM1: Start set to 0x800 0000, Size set to 0x20000 (128 </a:t>
            </a:r>
            <a:r>
              <a:rPr lang="en-US" altLang="zh-CN" sz="2000" dirty="0" err="1" smtClean="0"/>
              <a:t>KBytes</a:t>
            </a:r>
            <a:r>
              <a:rPr lang="en-US" altLang="zh-CN" sz="2000" dirty="0" smtClean="0"/>
              <a:t>)</a:t>
            </a:r>
            <a:endParaRPr lang="zh-CN" altLang="en-US" sz="20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025" name="Picture 1" descr="C:\Users\BettyPony\AppData\Roaming\Tencent\Users\1841376402\QQ\WinTemp\RichOle\PQODZ8JCSDI399S)RB}}2[3.png"/>
          <p:cNvPicPr>
            <a:picLocks noChangeAspect="1" noChangeArrowheads="1"/>
          </p:cNvPicPr>
          <p:nvPr/>
        </p:nvPicPr>
        <p:blipFill>
          <a:blip r:embed="rId1" cstate="print"/>
          <a:srcRect/>
          <a:stretch>
            <a:fillRect/>
          </a:stretch>
        </p:blipFill>
        <p:spPr bwMode="auto">
          <a:xfrm>
            <a:off x="939800" y="1479428"/>
            <a:ext cx="6350000" cy="468642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fontScale="90000"/>
          </a:bodyPr>
          <a:lstStyle/>
          <a:p>
            <a:r>
              <a:rPr lang="en-US" altLang="zh-CN" dirty="0" smtClean="0"/>
              <a:t>IAP </a:t>
            </a:r>
            <a:r>
              <a:rPr lang="en-US" altLang="zh-CN" dirty="0" err="1" smtClean="0"/>
              <a:t>Keil</a:t>
            </a:r>
            <a:r>
              <a:rPr lang="en-US" altLang="zh-CN" dirty="0" smtClean="0"/>
              <a:t> Project Configuration</a:t>
            </a:r>
            <a:endParaRPr lang="zh-CN" altLang="en-US" dirty="0"/>
          </a:p>
        </p:txBody>
      </p:sp>
      <p:sp>
        <p:nvSpPr>
          <p:cNvPr id="3" name="Content Placeholder 2"/>
          <p:cNvSpPr>
            <a:spLocks noGrp="1"/>
          </p:cNvSpPr>
          <p:nvPr>
            <p:ph idx="1"/>
          </p:nvPr>
        </p:nvSpPr>
        <p:spPr>
          <a:xfrm>
            <a:off x="838200" y="939800"/>
            <a:ext cx="10515600" cy="5237163"/>
          </a:xfrm>
        </p:spPr>
        <p:txBody>
          <a:bodyPr>
            <a:normAutofit/>
          </a:bodyPr>
          <a:lstStyle/>
          <a:p>
            <a:r>
              <a:rPr lang="en-US" altLang="zh-CN" sz="2000" dirty="0" smtClean="0"/>
              <a:t>When Burn IAP Program for the first time, make sure select “Erase Full Chip”</a:t>
            </a:r>
            <a:endParaRPr lang="zh-CN" altLang="en-US" sz="20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31745" name="Picture 1" descr="C:\Users\BettyPony\AppData\Roaming\Tencent\Users\1841376402\QQ\WinTemp\RichOle\VEOE3E%GYHZ3EDJX}_G}WOV.png"/>
          <p:cNvPicPr>
            <a:picLocks noChangeAspect="1" noChangeArrowheads="1"/>
          </p:cNvPicPr>
          <p:nvPr/>
        </p:nvPicPr>
        <p:blipFill>
          <a:blip r:embed="rId1" cstate="print"/>
          <a:srcRect/>
          <a:stretch>
            <a:fillRect/>
          </a:stretch>
        </p:blipFill>
        <p:spPr bwMode="auto">
          <a:xfrm>
            <a:off x="1181100" y="1854200"/>
            <a:ext cx="5972175" cy="37909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fontScale="90000"/>
          </a:bodyPr>
          <a:lstStyle/>
          <a:p>
            <a:r>
              <a:rPr lang="en-US" altLang="zh-CN" dirty="0" smtClean="0"/>
              <a:t>APP </a:t>
            </a:r>
            <a:r>
              <a:rPr lang="en-US" altLang="zh-CN" dirty="0" err="1" smtClean="0"/>
              <a:t>Keil</a:t>
            </a:r>
            <a:r>
              <a:rPr lang="en-US" altLang="zh-CN" dirty="0" smtClean="0"/>
              <a:t> Project Configuration</a:t>
            </a:r>
            <a:endParaRPr lang="zh-CN" altLang="en-US" dirty="0"/>
          </a:p>
        </p:txBody>
      </p:sp>
      <p:sp>
        <p:nvSpPr>
          <p:cNvPr id="3" name="Content Placeholder 2"/>
          <p:cNvSpPr>
            <a:spLocks noGrp="1"/>
          </p:cNvSpPr>
          <p:nvPr>
            <p:ph idx="1"/>
          </p:nvPr>
        </p:nvSpPr>
        <p:spPr>
          <a:xfrm>
            <a:off x="838200" y="939800"/>
            <a:ext cx="10515600" cy="5237163"/>
          </a:xfrm>
        </p:spPr>
        <p:txBody>
          <a:bodyPr>
            <a:normAutofit/>
          </a:bodyPr>
          <a:lstStyle/>
          <a:p>
            <a:r>
              <a:rPr lang="en-US" altLang="zh-CN" sz="2000" dirty="0" smtClean="0"/>
              <a:t>IROM1: Start set to 0x806 0000, Size set to 0x40000 (256K Bytes)</a:t>
            </a:r>
            <a:endParaRPr lang="zh-CN" altLang="en-US" sz="20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32770" name="Picture 2" descr="C:\Users\BettyPony\AppData\Roaming\Tencent\Users\1841376402\QQ\WinTemp\RichOle\X[{@P5{E_7~IO4B~@9LR0LE.png"/>
          <p:cNvPicPr>
            <a:picLocks noChangeAspect="1" noChangeArrowheads="1"/>
          </p:cNvPicPr>
          <p:nvPr/>
        </p:nvPicPr>
        <p:blipFill>
          <a:blip r:embed="rId1" cstate="print"/>
          <a:srcRect/>
          <a:stretch>
            <a:fillRect/>
          </a:stretch>
        </p:blipFill>
        <p:spPr bwMode="auto">
          <a:xfrm>
            <a:off x="1028700" y="1549400"/>
            <a:ext cx="6000750" cy="444817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fontScale="90000"/>
          </a:bodyPr>
          <a:lstStyle/>
          <a:p>
            <a:r>
              <a:rPr lang="en-US" altLang="zh-CN" dirty="0" smtClean="0"/>
              <a:t>APP </a:t>
            </a:r>
            <a:r>
              <a:rPr lang="en-US" altLang="zh-CN" dirty="0" err="1" smtClean="0"/>
              <a:t>Keil</a:t>
            </a:r>
            <a:r>
              <a:rPr lang="en-US" altLang="zh-CN" dirty="0" smtClean="0"/>
              <a:t> Project Configuration</a:t>
            </a:r>
            <a:endParaRPr lang="zh-CN" altLang="en-US" dirty="0"/>
          </a:p>
        </p:txBody>
      </p:sp>
      <p:sp>
        <p:nvSpPr>
          <p:cNvPr id="3" name="Content Placeholder 2"/>
          <p:cNvSpPr>
            <a:spLocks noGrp="1"/>
          </p:cNvSpPr>
          <p:nvPr>
            <p:ph idx="1"/>
          </p:nvPr>
        </p:nvSpPr>
        <p:spPr>
          <a:xfrm>
            <a:off x="838200" y="939800"/>
            <a:ext cx="10515600" cy="5237163"/>
          </a:xfrm>
        </p:spPr>
        <p:txBody>
          <a:bodyPr>
            <a:normAutofit/>
          </a:bodyPr>
          <a:lstStyle/>
          <a:p>
            <a:pPr marL="228600" lvl="1">
              <a:spcBef>
                <a:spcPts val="1000"/>
              </a:spcBef>
            </a:pPr>
            <a:r>
              <a:rPr lang="en-US" altLang="zh-CN" sz="2000" dirty="0" smtClean="0"/>
              <a:t>Define MACRO for Vector Table:</a:t>
            </a:r>
            <a:endParaRPr lang="en-US" altLang="zh-CN" sz="1600" dirty="0" smtClean="0">
              <a:latin typeface="Courier New" panose="02070309020205020404" pitchFamily="49" charset="0"/>
              <a:cs typeface="Courier New" panose="02070309020205020404" pitchFamily="49" charset="0"/>
            </a:endParaRPr>
          </a:p>
          <a:p>
            <a:pPr lvl="1"/>
            <a:r>
              <a:rPr lang="en-US" altLang="zh-CN" sz="1600" dirty="0" smtClean="0">
                <a:latin typeface="Courier New" panose="02070309020205020404" pitchFamily="49" charset="0"/>
                <a:cs typeface="Courier New" panose="02070309020205020404" pitchFamily="49" charset="0"/>
              </a:rPr>
              <a:t>#define APPLICATION_START_ADDRESS(x)               (SCB-&gt;VTOR=(x))</a:t>
            </a:r>
            <a:endParaRPr lang="en-US" altLang="zh-CN" sz="1600" dirty="0" smtClean="0">
              <a:latin typeface="Courier New" panose="02070309020205020404" pitchFamily="49" charset="0"/>
              <a:cs typeface="Courier New" panose="02070309020205020404" pitchFamily="49" charset="0"/>
            </a:endParaRPr>
          </a:p>
          <a:p>
            <a:pPr lvl="1"/>
            <a:endParaRPr lang="en-US" altLang="zh-CN" sz="1600" dirty="0" smtClean="0">
              <a:latin typeface="Courier New" panose="02070309020205020404" pitchFamily="49" charset="0"/>
              <a:cs typeface="Courier New" panose="02070309020205020404" pitchFamily="49" charset="0"/>
            </a:endParaRPr>
          </a:p>
          <a:p>
            <a:r>
              <a:rPr lang="en-US" altLang="zh-CN" sz="2000" dirty="0" smtClean="0"/>
              <a:t>In first line of main() function of APP:</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r>
              <a:rPr lang="en-US" altLang="zh-CN" sz="2000" dirty="0" smtClean="0"/>
              <a:t>Feed watch dog less then every 16 seconds via in APP program (Not Support Yet):</a:t>
            </a:r>
            <a:endParaRPr lang="en-US" altLang="zh-CN" sz="2000" dirty="0" smtClean="0"/>
          </a:p>
          <a:p>
            <a:pPr lvl="1"/>
            <a:r>
              <a:rPr lang="en-US" altLang="zh-CN" sz="1600" dirty="0" err="1" smtClean="0">
                <a:latin typeface="Courier New" panose="02070309020205020404" pitchFamily="49" charset="0"/>
                <a:cs typeface="Courier New" panose="02070309020205020404" pitchFamily="49" charset="0"/>
              </a:rPr>
              <a:t>HAL_IWDG_Refresh</a:t>
            </a:r>
            <a:r>
              <a:rPr lang="en-US" altLang="zh-CN" sz="1600" dirty="0" smtClean="0">
                <a:latin typeface="Courier New" panose="02070309020205020404" pitchFamily="49" charset="0"/>
                <a:cs typeface="Courier New" panose="02070309020205020404" pitchFamily="49" charset="0"/>
              </a:rPr>
              <a:t>(&amp;</a:t>
            </a:r>
            <a:r>
              <a:rPr lang="en-US" altLang="zh-CN" sz="1600" dirty="0" err="1" smtClean="0">
                <a:latin typeface="Courier New" panose="02070309020205020404" pitchFamily="49" charset="0"/>
                <a:cs typeface="Courier New" panose="02070309020205020404" pitchFamily="49" charset="0"/>
              </a:rPr>
              <a:t>hiwdg</a:t>
            </a:r>
            <a:r>
              <a:rPr lang="en-US" altLang="zh-CN" sz="1600" dirty="0" smtClean="0">
                <a:latin typeface="Courier New" panose="02070309020205020404" pitchFamily="49" charset="0"/>
                <a:cs typeface="Courier New" panose="02070309020205020404" pitchFamily="49" charset="0"/>
              </a:rPr>
              <a:t>);</a:t>
            </a:r>
            <a:endParaRPr lang="en-US" altLang="zh-CN" sz="1600" dirty="0" smtClean="0">
              <a:latin typeface="Courier New" panose="02070309020205020404" pitchFamily="49" charset="0"/>
              <a:cs typeface="Courier New" panose="02070309020205020404" pitchFamily="49" charset="0"/>
            </a:endParaRPr>
          </a:p>
          <a:p>
            <a:endParaRPr lang="en-US" altLang="zh-CN" sz="2000" dirty="0" smtClean="0"/>
          </a:p>
          <a:p>
            <a:endParaRPr lang="en-US" altLang="zh-CN" sz="2000" dirty="0" smtClean="0"/>
          </a:p>
          <a:p>
            <a:endParaRPr lang="en-US" altLang="zh-CN" sz="2000" dirty="0" smtClean="0"/>
          </a:p>
          <a:p>
            <a:endParaRPr lang="zh-CN" altLang="en-US" sz="20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33794" name="Picture 2" descr="C:\Users\BettyPony\AppData\Roaming\Tencent\Users\1841376402\QQ\WinTemp\RichOle\K1@BUR9WCIV3II8(LZ[ZGUC.png"/>
          <p:cNvPicPr>
            <a:picLocks noChangeAspect="1" noChangeArrowheads="1"/>
          </p:cNvPicPr>
          <p:nvPr/>
        </p:nvPicPr>
        <p:blipFill>
          <a:blip r:embed="rId1" cstate="print"/>
          <a:srcRect/>
          <a:stretch>
            <a:fillRect/>
          </a:stretch>
        </p:blipFill>
        <p:spPr bwMode="auto">
          <a:xfrm>
            <a:off x="1168400" y="2273300"/>
            <a:ext cx="7096125" cy="29146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223"/>
            <a:ext cx="10515600" cy="514769"/>
          </a:xfrm>
        </p:spPr>
        <p:txBody>
          <a:bodyPr>
            <a:normAutofit fontScale="90000"/>
          </a:bodyPr>
          <a:lstStyle/>
          <a:p>
            <a:r>
              <a:rPr lang="en-US" altLang="zh-CN" dirty="0" smtClean="0"/>
              <a:t>KEY FEATURE DESCRIPTION</a:t>
            </a:r>
            <a:endParaRPr lang="zh-CN" altLang="en-US" dirty="0"/>
          </a:p>
        </p:txBody>
      </p:sp>
      <p:sp>
        <p:nvSpPr>
          <p:cNvPr id="3" name="Content Placeholder 2"/>
          <p:cNvSpPr>
            <a:spLocks noGrp="1"/>
          </p:cNvSpPr>
          <p:nvPr>
            <p:ph idx="1"/>
          </p:nvPr>
        </p:nvSpPr>
        <p:spPr>
          <a:xfrm>
            <a:off x="838200" y="836762"/>
            <a:ext cx="10515600" cy="5340201"/>
          </a:xfrm>
        </p:spPr>
        <p:txBody>
          <a:bodyPr>
            <a:normAutofit/>
          </a:bodyPr>
          <a:lstStyle/>
          <a:p>
            <a:pPr>
              <a:buNone/>
            </a:pPr>
            <a:endParaRPr lang="en-US" altLang="zh-CN" dirty="0" smtClean="0"/>
          </a:p>
          <a:p>
            <a:pPr marL="514350" indent="-514350">
              <a:buFont typeface="+mj-lt"/>
              <a:buAutoNum type="arabicPeriod"/>
            </a:pPr>
            <a:r>
              <a:rPr lang="en-US" altLang="zh-CN" dirty="0" smtClean="0"/>
              <a:t>Weight Sensor Algorithm &amp; Function Description</a:t>
            </a:r>
            <a:endParaRPr lang="en-US" altLang="zh-CN" dirty="0" smtClean="0"/>
          </a:p>
          <a:p>
            <a:pPr marL="514350" indent="-514350">
              <a:buFont typeface="+mj-lt"/>
              <a:buAutoNum type="arabicPeriod"/>
            </a:pPr>
            <a:r>
              <a:rPr lang="en-US" altLang="zh-CN" dirty="0" smtClean="0"/>
              <a:t>Automatic SW update for stm32 (IAP)</a:t>
            </a:r>
            <a:endParaRPr lang="en-US" altLang="zh-CN" dirty="0" smtClean="0"/>
          </a:p>
          <a:p>
            <a:pPr marL="514350" indent="-514350">
              <a:buFont typeface="+mj-lt"/>
              <a:buAutoNum type="arabicPeriod"/>
            </a:pPr>
            <a:r>
              <a:rPr lang="en-US" altLang="zh-CN" dirty="0" smtClean="0"/>
              <a:t>SW Upgrade from Remote Server</a:t>
            </a:r>
            <a:endParaRPr lang="en-US" altLang="zh-CN" dirty="0" smtClean="0"/>
          </a:p>
          <a:p>
            <a:pPr>
              <a:buNone/>
            </a:pPr>
            <a:endParaRPr lang="en-US" altLang="zh-CN" sz="2000" dirty="0" smtClean="0"/>
          </a:p>
          <a:p>
            <a:endParaRPr lang="en-US" altLang="zh-CN" sz="2000" dirty="0" smtClean="0"/>
          </a:p>
          <a:p>
            <a:endParaRPr lang="en-US" altLang="zh-CN" sz="2000"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dirty="0"/>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a:t>
            </a:r>
            <a:r>
              <a:rPr lang="zh-CN" altLang="en-US" dirty="0" smtClean="0"/>
              <a:t>路标与产品计划</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7075"/>
          </a:xfrm>
        </p:spPr>
        <p:txBody>
          <a:bodyPr/>
          <a:lstStyle/>
          <a:p>
            <a:pPr marL="514350" indent="-514350"/>
            <a:r>
              <a:rPr lang="en-US" altLang="zh-CN" dirty="0" smtClean="0"/>
              <a:t>Procedure to make IAP working</a:t>
            </a:r>
            <a:endParaRPr lang="en-US" altLang="zh-CN" dirty="0" smtClean="0"/>
          </a:p>
        </p:txBody>
      </p:sp>
      <p:sp>
        <p:nvSpPr>
          <p:cNvPr id="3" name="Content Placeholder 2"/>
          <p:cNvSpPr>
            <a:spLocks noGrp="1"/>
          </p:cNvSpPr>
          <p:nvPr>
            <p:ph idx="1"/>
          </p:nvPr>
        </p:nvSpPr>
        <p:spPr>
          <a:xfrm>
            <a:off x="482600" y="1181100"/>
            <a:ext cx="11493500" cy="5181600"/>
          </a:xfrm>
        </p:spPr>
        <p:txBody>
          <a:bodyPr>
            <a:normAutofit fontScale="92500" lnSpcReduction="20000"/>
          </a:bodyPr>
          <a:lstStyle/>
          <a:p>
            <a:pPr marL="457200" indent="-457200">
              <a:buFont typeface="+mj-lt"/>
              <a:buAutoNum type="arabicPeriod"/>
            </a:pPr>
            <a:r>
              <a:rPr lang="en-US" altLang="zh-CN" sz="1800" dirty="0" smtClean="0"/>
              <a:t>IAP and APP are configured as previous page</a:t>
            </a:r>
            <a:endParaRPr lang="en-US" altLang="zh-CN" sz="1800" dirty="0" smtClean="0"/>
          </a:p>
          <a:p>
            <a:pPr marL="457200" indent="-457200">
              <a:buFont typeface="+mj-lt"/>
              <a:buAutoNum type="arabicPeriod"/>
            </a:pPr>
            <a:r>
              <a:rPr lang="en-US" altLang="zh-CN" sz="1800" dirty="0" smtClean="0"/>
              <a:t>You get two .</a:t>
            </a:r>
            <a:r>
              <a:rPr lang="en-US" altLang="zh-CN" sz="1800" dirty="0" err="1" smtClean="0"/>
              <a:t>axf</a:t>
            </a:r>
            <a:r>
              <a:rPr lang="en-US" altLang="zh-CN" sz="1800" dirty="0" smtClean="0"/>
              <a:t> files, one for IAP (PrjIapStm32F2x.axf) and one for APP (</a:t>
            </a:r>
            <a:r>
              <a:rPr lang="de-DE" altLang="zh-CN" sz="1800" dirty="0" smtClean="0"/>
              <a:t>PrjBfscFo@207VG.axf</a:t>
            </a:r>
            <a:r>
              <a:rPr lang="en-US" altLang="zh-CN" sz="1800" dirty="0" smtClean="0"/>
              <a:t>)</a:t>
            </a:r>
            <a:endParaRPr lang="en-US" altLang="zh-CN" sz="1800" dirty="0" smtClean="0"/>
          </a:p>
          <a:p>
            <a:pPr marL="457200" indent="-457200">
              <a:buFont typeface="+mj-lt"/>
              <a:buAutoNum type="arabicPeriod"/>
            </a:pPr>
            <a:r>
              <a:rPr lang="en-US" altLang="zh-CN" sz="1800" dirty="0" smtClean="0"/>
              <a:t>Convert  APP .</a:t>
            </a:r>
            <a:r>
              <a:rPr lang="en-US" altLang="zh-CN" sz="1800" dirty="0" err="1" smtClean="0"/>
              <a:t>axf</a:t>
            </a:r>
            <a:r>
              <a:rPr lang="en-US" altLang="zh-CN" sz="1800" dirty="0" smtClean="0"/>
              <a:t> (take </a:t>
            </a:r>
            <a:r>
              <a:rPr lang="de-DE" altLang="zh-CN" sz="1800" dirty="0" smtClean="0"/>
              <a:t>PrjBfscFo@207VG.axf as example</a:t>
            </a:r>
            <a:r>
              <a:rPr lang="en-US" altLang="zh-CN" sz="1800" dirty="0" smtClean="0"/>
              <a:t>) to bin file via:</a:t>
            </a:r>
            <a:endParaRPr lang="en-US" altLang="zh-CN" sz="1800" dirty="0" smtClean="0"/>
          </a:p>
          <a:p>
            <a:pPr marL="800100" lvl="1" indent="-342900">
              <a:buNone/>
            </a:pPr>
            <a:r>
              <a:rPr lang="de-DE" altLang="zh-CN" sz="1400" dirty="0" smtClean="0">
                <a:latin typeface="Courier New" panose="02070309020205020404" pitchFamily="49" charset="0"/>
                <a:cs typeface="Courier New" panose="02070309020205020404" pitchFamily="49" charset="0"/>
              </a:rPr>
              <a:t>C:\Keil_v5\ARM\ARMCC\bin\fromelf.exe --bin -o PrjBfscFo@207VG.bin  PrjBfscFo@207VG.axf</a:t>
            </a:r>
            <a:endParaRPr lang="de-DE" altLang="zh-CN" sz="1400" dirty="0" smtClean="0">
              <a:latin typeface="Courier New" panose="02070309020205020404" pitchFamily="49" charset="0"/>
              <a:cs typeface="Courier New" panose="02070309020205020404" pitchFamily="49" charset="0"/>
            </a:endParaRPr>
          </a:p>
          <a:p>
            <a:pPr marL="457200" indent="-457200">
              <a:buFont typeface="+mj-lt"/>
              <a:buAutoNum type="arabicPeriod"/>
            </a:pPr>
            <a:endParaRPr lang="de-DE" altLang="zh-CN" sz="1800" dirty="0" smtClean="0"/>
          </a:p>
          <a:p>
            <a:pPr marL="457200" indent="-457200">
              <a:buFont typeface="+mj-lt"/>
              <a:buAutoNum type="arabicPeriod"/>
            </a:pPr>
            <a:r>
              <a:rPr lang="de-DE" altLang="zh-CN" sz="1800" dirty="0" smtClean="0"/>
              <a:t>Copy PrjBfscFo@207VG.bin to linux server, rename file as, make sure root have read access right:</a:t>
            </a:r>
            <a:endParaRPr lang="de-DE" altLang="zh-CN" sz="1800" dirty="0" smtClean="0"/>
          </a:p>
          <a:p>
            <a:pPr marL="800100" lvl="1" indent="-342900">
              <a:buNone/>
            </a:pPr>
            <a:r>
              <a:rPr lang="de-DE" altLang="zh-CN" sz="1400" dirty="0" smtClean="0">
                <a:latin typeface="Courier New" panose="02070309020205020404" pitchFamily="49" charset="0"/>
                <a:cs typeface="Courier New" panose="02070309020205020404" pitchFamily="49" charset="0"/>
              </a:rPr>
              <a:t>/var/hcu/hcu_sw_active/IHU_HPT2049_PEM03_REL03_VER160_PACTH.BIN   (</a:t>
            </a:r>
            <a:r>
              <a:rPr lang="de-DE" altLang="zh-CN" sz="1400" dirty="0" smtClean="0">
                <a:solidFill>
                  <a:srgbClr val="C00000"/>
                </a:solidFill>
                <a:latin typeface="Courier New" panose="02070309020205020404" pitchFamily="49" charset="0"/>
                <a:cs typeface="Courier New" panose="02070309020205020404" pitchFamily="49" charset="0"/>
              </a:rPr>
              <a:t>ALL CAPITAL LETTER!!!</a:t>
            </a:r>
            <a:r>
              <a:rPr lang="de-DE" altLang="zh-CN" sz="1400" dirty="0" smtClean="0">
                <a:latin typeface="Courier New" panose="02070309020205020404" pitchFamily="49" charset="0"/>
                <a:cs typeface="Courier New" panose="02070309020205020404" pitchFamily="49" charset="0"/>
              </a:rPr>
              <a:t>)</a:t>
            </a:r>
            <a:endParaRPr lang="de-DE" altLang="zh-CN" sz="1400" dirty="0" smtClean="0">
              <a:latin typeface="Courier New" panose="02070309020205020404" pitchFamily="49" charset="0"/>
              <a:cs typeface="Courier New" panose="02070309020205020404" pitchFamily="49" charset="0"/>
            </a:endParaRPr>
          </a:p>
          <a:p>
            <a:pPr marL="457200" indent="-457200">
              <a:buFont typeface="+mj-lt"/>
              <a:buAutoNum type="arabicPeriod"/>
            </a:pPr>
            <a:endParaRPr lang="en-US" altLang="zh-CN" sz="1800" dirty="0" smtClean="0"/>
          </a:p>
          <a:p>
            <a:pPr marL="457200" indent="-457200">
              <a:buFont typeface="+mj-lt"/>
              <a:buAutoNum type="arabicPeriod"/>
            </a:pPr>
            <a:r>
              <a:rPr lang="en-US" altLang="zh-CN" sz="1800" dirty="0" smtClean="0"/>
              <a:t>Make sure </a:t>
            </a:r>
            <a:r>
              <a:rPr lang="en-US" altLang="zh-CN" sz="1800" dirty="0" err="1" smtClean="0"/>
              <a:t>PrjBfsc</a:t>
            </a:r>
            <a:r>
              <a:rPr lang="en-US" altLang="zh-CN" sz="1800" dirty="0" smtClean="0"/>
              <a:t> have been launched in </a:t>
            </a:r>
            <a:r>
              <a:rPr lang="en-US" altLang="zh-CN" sz="1800" dirty="0" err="1" smtClean="0"/>
              <a:t>linux</a:t>
            </a:r>
            <a:r>
              <a:rPr lang="en-US" altLang="zh-CN" sz="1800" dirty="0" smtClean="0"/>
              <a:t>, and CAN driver have been launched before that.</a:t>
            </a:r>
            <a:endParaRPr lang="en-US" altLang="zh-CN" sz="1800" dirty="0" smtClean="0"/>
          </a:p>
          <a:p>
            <a:pPr marL="457200" indent="-457200">
              <a:buFont typeface="+mj-lt"/>
              <a:buAutoNum type="arabicPeriod"/>
            </a:pPr>
            <a:r>
              <a:rPr lang="en-US" altLang="zh-CN" sz="1800" dirty="0" smtClean="0"/>
              <a:t>Burn IAP .</a:t>
            </a:r>
            <a:r>
              <a:rPr lang="en-US" altLang="zh-CN" sz="1800" dirty="0" err="1" smtClean="0"/>
              <a:t>axf</a:t>
            </a:r>
            <a:r>
              <a:rPr lang="en-US" altLang="zh-CN" sz="1800" dirty="0" smtClean="0"/>
              <a:t> via </a:t>
            </a:r>
            <a:r>
              <a:rPr lang="en-US" altLang="zh-CN" sz="1800" dirty="0" err="1" smtClean="0"/>
              <a:t>Jlink</a:t>
            </a:r>
            <a:r>
              <a:rPr lang="en-US" altLang="zh-CN" sz="1800" dirty="0" smtClean="0"/>
              <a:t> into stm32, full chip will be erased, (</a:t>
            </a:r>
            <a:r>
              <a:rPr lang="en-US" altLang="zh-CN" sz="1800" dirty="0" smtClean="0">
                <a:solidFill>
                  <a:srgbClr val="C00000"/>
                </a:solidFill>
              </a:rPr>
              <a:t>skip this if is not first time and IAP already there</a:t>
            </a:r>
            <a:r>
              <a:rPr lang="en-US" altLang="zh-CN" sz="1800" dirty="0" smtClean="0"/>
              <a:t>)</a:t>
            </a:r>
            <a:endParaRPr lang="en-US" altLang="zh-CN" sz="1800" dirty="0" smtClean="0"/>
          </a:p>
          <a:p>
            <a:pPr marL="457200" indent="-457200">
              <a:buFont typeface="+mj-lt"/>
              <a:buAutoNum type="arabicPeriod"/>
            </a:pPr>
            <a:r>
              <a:rPr lang="en-US" altLang="zh-CN" sz="1800" dirty="0" smtClean="0"/>
              <a:t>power up stm32 board, and download will be started automatically. (around 5 minutes needed for 11 stm32 boards)</a:t>
            </a:r>
            <a:endParaRPr lang="en-US" altLang="zh-CN" sz="1800" dirty="0" smtClean="0"/>
          </a:p>
          <a:p>
            <a:pPr marL="457200" indent="-457200">
              <a:buFont typeface="+mj-lt"/>
              <a:buAutoNum type="arabicPeriod"/>
            </a:pPr>
            <a:endParaRPr lang="en-US" altLang="zh-CN" sz="1800" dirty="0" smtClean="0"/>
          </a:p>
          <a:p>
            <a:pPr marL="457200" indent="-457200">
              <a:buNone/>
            </a:pPr>
            <a:r>
              <a:rPr lang="en-US" altLang="zh-CN" sz="1800" dirty="0" smtClean="0"/>
              <a:t>NOTE1: Green light will be blinking if IAP is running</a:t>
            </a:r>
            <a:endParaRPr lang="en-US" altLang="zh-CN" sz="1800" dirty="0" smtClean="0"/>
          </a:p>
          <a:p>
            <a:pPr marL="457200" indent="-457200">
              <a:buNone/>
            </a:pPr>
            <a:r>
              <a:rPr lang="en-US" altLang="zh-CN" sz="1800" dirty="0" smtClean="0"/>
              <a:t>NOTE 2: Yellow light will be blinking if IAP is downloading new APP SW, need to wait for it, and do not power down !!!</a:t>
            </a:r>
            <a:endParaRPr lang="en-US" altLang="zh-CN" sz="1800" dirty="0" smtClean="0"/>
          </a:p>
          <a:p>
            <a:pPr marL="457200" indent="-457200">
              <a:buNone/>
            </a:pPr>
            <a:r>
              <a:rPr lang="en-US" altLang="zh-CN" sz="1800" dirty="0" smtClean="0"/>
              <a:t>NOTE 3: make sure 1) File name is all capital letter, and 2) version is increased, and decreased SW version will not be downloaded, or download will be not started, and stm32 will wait for 40 seconds to jump to APP !!!</a:t>
            </a:r>
            <a:endParaRPr lang="en-US" altLang="zh-CN" sz="1800" dirty="0" smtClean="0"/>
          </a:p>
          <a:p>
            <a:pPr marL="457200" indent="-457200">
              <a:buNone/>
            </a:pPr>
            <a:r>
              <a:rPr lang="en-US" altLang="zh-CN" sz="1800" dirty="0" smtClean="0"/>
              <a:t>NOTE4: do not delete </a:t>
            </a:r>
            <a:r>
              <a:rPr lang="de-DE" altLang="zh-CN" sz="1800" dirty="0" smtClean="0"/>
              <a:t>IHU_HPT2049_PEM03_REL03_VER160_PACTH.BIN after update, or every time power up, stm32 will wait for 40s to jump to the app just updated.</a:t>
            </a:r>
            <a:endParaRPr lang="en-US" altLang="zh-CN" sz="1800" dirty="0" smtClean="0"/>
          </a:p>
          <a:p>
            <a:endParaRPr lang="de-DE" altLang="zh-CN" sz="1200" dirty="0" smtClean="0">
              <a:latin typeface="Courier New" panose="02070309020205020404" pitchFamily="49" charset="0"/>
              <a:cs typeface="Courier New" panose="02070309020205020404" pitchFamily="49" charset="0"/>
            </a:endParaRPr>
          </a:p>
          <a:p>
            <a:endParaRPr lang="en-US" altLang="zh-CN" sz="1200" dirty="0" smtClean="0">
              <a:latin typeface="Courier New" panose="02070309020205020404" pitchFamily="49" charset="0"/>
              <a:cs typeface="Courier New" panose="02070309020205020404" pitchFamily="49" charset="0"/>
            </a:endParaRPr>
          </a:p>
          <a:p>
            <a:pPr>
              <a:buFontTx/>
              <a:buChar char="-"/>
            </a:pPr>
            <a:endParaRPr lang="zh-CN" altLang="en-US" sz="20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2362"/>
            <a:ext cx="11087100" cy="3271837"/>
          </a:xfrm>
        </p:spPr>
        <p:txBody>
          <a:bodyPr>
            <a:normAutofit/>
          </a:bodyPr>
          <a:lstStyle/>
          <a:p>
            <a:r>
              <a:rPr lang="en-US" altLang="zh-CN" dirty="0" smtClean="0"/>
              <a:t>SW Upgrade from Remote Server</a:t>
            </a:r>
            <a:br>
              <a:rPr lang="en-US" altLang="zh-CN" dirty="0" smtClean="0"/>
            </a:br>
            <a:r>
              <a:rPr lang="en-US" altLang="zh-CN" dirty="0" smtClean="0"/>
              <a:t>(For all End User SW </a:t>
            </a:r>
            <a:r>
              <a:rPr lang="en-US" altLang="zh-CN" dirty="0" err="1" smtClean="0"/>
              <a:t>packege</a:t>
            </a:r>
            <a:r>
              <a:rPr lang="en-US" altLang="zh-CN" dirty="0" smtClean="0"/>
              <a:t>)</a:t>
            </a:r>
            <a:br>
              <a:rPr lang="en-US" altLang="zh-CN" dirty="0" smtClean="0"/>
            </a:br>
            <a:endParaRPr lang="zh-CN" altLang="en-US" dirty="0"/>
          </a:p>
        </p:txBody>
      </p:sp>
      <p:sp>
        <p:nvSpPr>
          <p:cNvPr id="3" name="副标题 2"/>
          <p:cNvSpPr>
            <a:spLocks noGrp="1"/>
          </p:cNvSpPr>
          <p:nvPr>
            <p:ph type="subTitle" idx="1"/>
          </p:nvPr>
        </p:nvSpPr>
        <p:spPr>
          <a:xfrm>
            <a:off x="1524000" y="4722812"/>
            <a:ext cx="9144000" cy="652462"/>
          </a:xfrm>
        </p:spPr>
        <p:txBody>
          <a:bodyPr>
            <a:normAutofit fontScale="85000" lnSpcReduction="20000"/>
          </a:bodyPr>
          <a:lstStyle/>
          <a:p>
            <a:pPr algn="r"/>
            <a:r>
              <a:rPr lang="en-US" altLang="zh-CN" dirty="0" smtClean="0"/>
              <a:t>Oct 2017, </a:t>
            </a:r>
            <a:r>
              <a:rPr lang="en-US" altLang="zh-CN" dirty="0" err="1" smtClean="0"/>
              <a:t>Bofeng</a:t>
            </a:r>
            <a:r>
              <a:rPr lang="en-US" altLang="zh-CN" dirty="0" smtClean="0"/>
              <a:t> &amp; </a:t>
            </a:r>
            <a:r>
              <a:rPr lang="en-US" altLang="zh-CN" dirty="0" err="1" smtClean="0"/>
              <a:t>Xiaohui</a:t>
            </a:r>
            <a:r>
              <a:rPr lang="en-US" altLang="zh-CN" dirty="0" smtClean="0"/>
              <a:t> </a:t>
            </a:r>
            <a:endParaRPr lang="en-US" altLang="zh-CN" dirty="0" smtClean="0"/>
          </a:p>
          <a:p>
            <a:pPr algn="r"/>
            <a:r>
              <a:rPr lang="en-US" altLang="zh-CN" dirty="0" smtClean="0"/>
              <a:t>V2</a:t>
            </a:r>
            <a:endParaRPr lang="zh-CN" altLang="en-US" dirty="0"/>
          </a:p>
        </p:txBody>
      </p:sp>
      <p:sp>
        <p:nvSpPr>
          <p:cNvPr id="4" name="Date Placeholder 3"/>
          <p:cNvSpPr>
            <a:spLocks noGrp="1"/>
          </p:cNvSpPr>
          <p:nvPr>
            <p:ph type="dt" sz="half" idx="10"/>
          </p:nvPr>
        </p:nvSpPr>
        <p:spPr/>
        <p:txBody>
          <a:bodyPr/>
          <a:lstStyle/>
          <a:p>
            <a:fld id="{83EE581F-0A36-401F-87CE-9E7913D82DFC}"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223"/>
            <a:ext cx="10515600" cy="514769"/>
          </a:xfrm>
        </p:spPr>
        <p:txBody>
          <a:bodyPr>
            <a:normAutofit fontScale="90000"/>
          </a:bodyPr>
          <a:lstStyle/>
          <a:p>
            <a:r>
              <a:rPr lang="en-US" altLang="zh-CN" dirty="0" smtClean="0"/>
              <a:t>SW Upgrade from Remote Server</a:t>
            </a:r>
            <a:endParaRPr lang="zh-CN" altLang="en-US" dirty="0"/>
          </a:p>
        </p:txBody>
      </p:sp>
      <p:sp>
        <p:nvSpPr>
          <p:cNvPr id="3" name="Content Placeholder 2"/>
          <p:cNvSpPr>
            <a:spLocks noGrp="1"/>
          </p:cNvSpPr>
          <p:nvPr>
            <p:ph idx="1"/>
          </p:nvPr>
        </p:nvSpPr>
        <p:spPr>
          <a:xfrm>
            <a:off x="838200" y="836762"/>
            <a:ext cx="10515600" cy="5340201"/>
          </a:xfrm>
        </p:spPr>
        <p:txBody>
          <a:bodyPr>
            <a:normAutofit/>
          </a:bodyPr>
          <a:lstStyle/>
          <a:p>
            <a:pPr>
              <a:buNone/>
            </a:pPr>
            <a:r>
              <a:rPr lang="en-US" altLang="zh-CN" sz="2000" b="1" dirty="0" smtClean="0"/>
              <a:t>Full Software includes four parts:</a:t>
            </a:r>
            <a:endParaRPr lang="en-US" altLang="zh-CN" sz="2000" b="1" dirty="0" smtClean="0"/>
          </a:p>
          <a:p>
            <a:pPr>
              <a:buFont typeface="Wingdings" panose="05000000000000000000" pitchFamily="2" charset="2"/>
              <a:buChar char="Ø"/>
            </a:pPr>
            <a:r>
              <a:rPr lang="en-US" altLang="zh-CN" sz="2000" dirty="0" smtClean="0"/>
              <a:t>IHU (</a:t>
            </a:r>
            <a:r>
              <a:rPr lang="zh-CN" altLang="en-US" sz="2000" dirty="0" smtClean="0"/>
              <a:t>下位机</a:t>
            </a:r>
            <a:r>
              <a:rPr lang="en-US" altLang="zh-CN" sz="2000" dirty="0" smtClean="0"/>
              <a:t>)</a:t>
            </a:r>
            <a:endParaRPr lang="en-US" altLang="zh-CN" sz="2000" dirty="0" smtClean="0"/>
          </a:p>
          <a:p>
            <a:pPr>
              <a:buFont typeface="Wingdings" panose="05000000000000000000" pitchFamily="2" charset="2"/>
              <a:buChar char="Ø"/>
            </a:pPr>
            <a:r>
              <a:rPr lang="en-US" altLang="zh-CN" sz="2000" dirty="0" smtClean="0"/>
              <a:t>HCU (</a:t>
            </a:r>
            <a:r>
              <a:rPr lang="zh-CN" altLang="en-US" sz="2000" dirty="0" smtClean="0"/>
              <a:t>上位机</a:t>
            </a:r>
            <a:r>
              <a:rPr lang="en-US" altLang="zh-CN" sz="2000" dirty="0" smtClean="0"/>
              <a:t>)</a:t>
            </a:r>
            <a:endParaRPr lang="en-US" altLang="zh-CN" sz="2000" dirty="0" smtClean="0"/>
          </a:p>
          <a:p>
            <a:pPr>
              <a:buFont typeface="Wingdings" panose="05000000000000000000" pitchFamily="2" charset="2"/>
              <a:buChar char="Ø"/>
            </a:pPr>
            <a:r>
              <a:rPr lang="en-US" altLang="zh-CN" sz="2000" dirty="0" smtClean="0"/>
              <a:t>hcudb.sql (</a:t>
            </a:r>
            <a:r>
              <a:rPr lang="zh-CN" altLang="en-US" sz="2000" dirty="0" smtClean="0"/>
              <a:t>增量数据库表单</a:t>
            </a:r>
            <a:r>
              <a:rPr lang="en-US" altLang="zh-CN" sz="2000" dirty="0" smtClean="0"/>
              <a:t>)</a:t>
            </a:r>
            <a:endParaRPr lang="en-US" altLang="zh-CN" sz="2000" dirty="0" smtClean="0"/>
          </a:p>
          <a:p>
            <a:pPr>
              <a:buFont typeface="Wingdings" panose="05000000000000000000" pitchFamily="2" charset="2"/>
              <a:buChar char="Ø"/>
            </a:pPr>
            <a:r>
              <a:rPr lang="en-US" altLang="zh-CN" sz="2000" dirty="0" err="1" smtClean="0"/>
              <a:t>localui</a:t>
            </a:r>
            <a:r>
              <a:rPr lang="en-US" altLang="zh-CN" sz="2000" dirty="0" smtClean="0"/>
              <a:t> (</a:t>
            </a:r>
            <a:r>
              <a:rPr lang="zh-CN" altLang="en-US" sz="2000" dirty="0" smtClean="0"/>
              <a:t>界面</a:t>
            </a:r>
            <a:r>
              <a:rPr lang="en-US" altLang="zh-CN" sz="2000" dirty="0" smtClean="0"/>
              <a:t>)</a:t>
            </a:r>
            <a:endParaRPr lang="en-US" altLang="zh-CN" sz="2000" dirty="0" smtClean="0"/>
          </a:p>
          <a:p>
            <a:pPr>
              <a:buNone/>
            </a:pPr>
            <a:endParaRPr lang="en-US" altLang="zh-CN" sz="2000" dirty="0" smtClean="0"/>
          </a:p>
          <a:p>
            <a:pPr>
              <a:buNone/>
            </a:pPr>
            <a:r>
              <a:rPr lang="en-US" altLang="zh-CN" sz="2000" dirty="0" smtClean="0"/>
              <a:t>NOTE1: </a:t>
            </a:r>
            <a:r>
              <a:rPr lang="zh-CN" altLang="en-US" sz="2000" dirty="0" smtClean="0"/>
              <a:t>目前支持特定的一个产品类型有统一软件版本版本</a:t>
            </a:r>
            <a:br>
              <a:rPr lang="en-US" altLang="zh-CN" sz="2000" dirty="0" smtClean="0"/>
            </a:br>
            <a:r>
              <a:rPr lang="en-US" altLang="zh-CN" sz="2000" dirty="0" smtClean="0"/>
              <a:t>        </a:t>
            </a:r>
            <a:r>
              <a:rPr lang="zh-CN" altLang="en-US" sz="2000" dirty="0" smtClean="0"/>
              <a:t>（不支持一个产品的不同的客户有不同的版本）</a:t>
            </a:r>
            <a:endParaRPr lang="en-US" altLang="zh-CN" sz="2000" dirty="0" smtClean="0"/>
          </a:p>
          <a:p>
            <a:pPr>
              <a:buNone/>
            </a:pPr>
            <a:r>
              <a:rPr lang="en-US" altLang="zh-CN" sz="2000" dirty="0" smtClean="0"/>
              <a:t>NOTE2: </a:t>
            </a:r>
            <a:r>
              <a:rPr lang="zh-CN" altLang="en-US" sz="2000" dirty="0" smtClean="0"/>
              <a:t>服务器端的上载操作目前由波峰公司完成</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Font typeface="Wingdings" panose="05000000000000000000" pitchFamily="2" charset="2"/>
              <a:buChar char="Ø"/>
            </a:pPr>
            <a:endParaRPr lang="en-US" altLang="zh-CN" sz="2000" dirty="0" smtClean="0"/>
          </a:p>
          <a:p>
            <a:pPr>
              <a:buNone/>
            </a:pPr>
            <a:endParaRPr lang="en-US" altLang="zh-CN" sz="2000" dirty="0" smtClean="0"/>
          </a:p>
          <a:p>
            <a:endParaRPr lang="en-US" altLang="zh-CN" sz="2000" dirty="0" smtClean="0"/>
          </a:p>
          <a:p>
            <a:endParaRPr lang="en-US" altLang="zh-CN" sz="2000"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dirty="0"/>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a:t>
            </a:r>
            <a:r>
              <a:rPr lang="zh-CN" altLang="en-US" dirty="0" smtClean="0"/>
              <a:t>路标与产品计划</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030" name="Picture 6" descr="C:\Users\hitpo\AppData\Local\Microsoft\Windows\INetCache\IE\DFB2FGIS\SnapStreamServer[1].png"/>
          <p:cNvPicPr>
            <a:picLocks noChangeAspect="1" noChangeArrowheads="1"/>
          </p:cNvPicPr>
          <p:nvPr/>
        </p:nvPicPr>
        <p:blipFill>
          <a:blip r:embed="rId1" cstate="print"/>
          <a:srcRect/>
          <a:stretch>
            <a:fillRect/>
          </a:stretch>
        </p:blipFill>
        <p:spPr bwMode="auto">
          <a:xfrm>
            <a:off x="1473200" y="4921033"/>
            <a:ext cx="1700212" cy="760630"/>
          </a:xfrm>
          <a:prstGeom prst="rect">
            <a:avLst/>
          </a:prstGeom>
          <a:noFill/>
        </p:spPr>
      </p:pic>
      <p:pic>
        <p:nvPicPr>
          <p:cNvPr id="1038" name="Picture 14" descr="C:\Users\hitpo\AppData\Local\Microsoft\Windows\INetCache\IE\UG0L92A7\open-clipart-on-screen[1].png"/>
          <p:cNvPicPr>
            <a:picLocks noChangeAspect="1" noChangeArrowheads="1"/>
          </p:cNvPicPr>
          <p:nvPr/>
        </p:nvPicPr>
        <p:blipFill>
          <a:blip r:embed="rId2" cstate="print"/>
          <a:srcRect/>
          <a:stretch>
            <a:fillRect/>
          </a:stretch>
        </p:blipFill>
        <p:spPr bwMode="auto">
          <a:xfrm>
            <a:off x="9474199" y="4101846"/>
            <a:ext cx="1437421" cy="1028954"/>
          </a:xfrm>
          <a:prstGeom prst="rect">
            <a:avLst/>
          </a:prstGeom>
          <a:noFill/>
        </p:spPr>
      </p:pic>
      <p:pic>
        <p:nvPicPr>
          <p:cNvPr id="1043" name="Picture 19" descr="C:\Users\hitpo\AppData\Local\Microsoft\Windows\INetCache\IE\UG0L92A7\Internet[1].png"/>
          <p:cNvPicPr>
            <a:picLocks noChangeAspect="1" noChangeArrowheads="1"/>
          </p:cNvPicPr>
          <p:nvPr/>
        </p:nvPicPr>
        <p:blipFill>
          <a:blip r:embed="rId3" cstate="print"/>
          <a:srcRect/>
          <a:stretch>
            <a:fillRect/>
          </a:stretch>
        </p:blipFill>
        <p:spPr bwMode="auto">
          <a:xfrm>
            <a:off x="4900412" y="4356100"/>
            <a:ext cx="2341390" cy="1587500"/>
          </a:xfrm>
          <a:prstGeom prst="rect">
            <a:avLst/>
          </a:prstGeom>
          <a:noFill/>
        </p:spPr>
      </p:pic>
      <p:sp>
        <p:nvSpPr>
          <p:cNvPr id="25" name="Left-Right Arrow 24"/>
          <p:cNvSpPr/>
          <p:nvPr/>
        </p:nvSpPr>
        <p:spPr>
          <a:xfrm>
            <a:off x="3683000" y="4914900"/>
            <a:ext cx="952500" cy="5207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p:cNvSpPr/>
          <p:nvPr/>
        </p:nvSpPr>
        <p:spPr>
          <a:xfrm>
            <a:off x="7531100" y="4902200"/>
            <a:ext cx="952500" cy="5207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5" name="Picture 21" descr="C:\Users\hitpo\AppData\Local\Microsoft\Windows\INetCache\IE\XNOKNILN\virtual-machine[1].png"/>
          <p:cNvPicPr>
            <a:picLocks noChangeAspect="1" noChangeArrowheads="1"/>
          </p:cNvPicPr>
          <p:nvPr/>
        </p:nvPicPr>
        <p:blipFill>
          <a:blip r:embed="rId4" cstate="print"/>
          <a:srcRect/>
          <a:stretch>
            <a:fillRect/>
          </a:stretch>
        </p:blipFill>
        <p:spPr bwMode="auto">
          <a:xfrm>
            <a:off x="9017000" y="5204866"/>
            <a:ext cx="1955800" cy="738314"/>
          </a:xfrm>
          <a:prstGeom prst="rect">
            <a:avLst/>
          </a:prstGeom>
          <a:noFill/>
        </p:spPr>
      </p:pic>
      <p:sp>
        <p:nvSpPr>
          <p:cNvPr id="29" name="TextBox 28"/>
          <p:cNvSpPr txBox="1"/>
          <p:nvPr/>
        </p:nvSpPr>
        <p:spPr>
          <a:xfrm>
            <a:off x="8724900" y="3733800"/>
            <a:ext cx="2921000" cy="369332"/>
          </a:xfrm>
          <a:prstGeom prst="rect">
            <a:avLst/>
          </a:prstGeom>
          <a:noFill/>
        </p:spPr>
        <p:txBody>
          <a:bodyPr wrap="square" rtlCol="0">
            <a:spAutoFit/>
          </a:bodyPr>
          <a:lstStyle/>
          <a:p>
            <a:pPr algn="ctr"/>
            <a:r>
              <a:rPr lang="en-US" dirty="0" smtClean="0"/>
              <a:t>HCU / hcudb.sql / </a:t>
            </a:r>
            <a:r>
              <a:rPr lang="en-US" dirty="0" err="1" smtClean="0"/>
              <a:t>localui</a:t>
            </a:r>
            <a:endParaRPr lang="en-US" dirty="0"/>
          </a:p>
        </p:txBody>
      </p:sp>
      <p:sp>
        <p:nvSpPr>
          <p:cNvPr id="30" name="TextBox 29"/>
          <p:cNvSpPr txBox="1"/>
          <p:nvPr/>
        </p:nvSpPr>
        <p:spPr>
          <a:xfrm>
            <a:off x="9029700" y="5943600"/>
            <a:ext cx="1943100" cy="369332"/>
          </a:xfrm>
          <a:prstGeom prst="rect">
            <a:avLst/>
          </a:prstGeom>
          <a:noFill/>
        </p:spPr>
        <p:txBody>
          <a:bodyPr wrap="square" rtlCol="0">
            <a:spAutoFit/>
          </a:bodyPr>
          <a:lstStyle/>
          <a:p>
            <a:pPr algn="ctr"/>
            <a:r>
              <a:rPr lang="en-US" dirty="0" smtClean="0"/>
              <a:t>IHU * 12 or 16</a:t>
            </a:r>
            <a:endParaRPr lang="en-US" dirty="0"/>
          </a:p>
        </p:txBody>
      </p:sp>
      <p:sp>
        <p:nvSpPr>
          <p:cNvPr id="31" name="TextBox 30"/>
          <p:cNvSpPr txBox="1"/>
          <p:nvPr/>
        </p:nvSpPr>
        <p:spPr>
          <a:xfrm>
            <a:off x="1854200" y="5549900"/>
            <a:ext cx="2413000" cy="646331"/>
          </a:xfrm>
          <a:prstGeom prst="rect">
            <a:avLst/>
          </a:prstGeom>
          <a:noFill/>
        </p:spPr>
        <p:txBody>
          <a:bodyPr wrap="square" rtlCol="0">
            <a:spAutoFit/>
          </a:bodyPr>
          <a:lstStyle/>
          <a:p>
            <a:pPr algn="ctr"/>
            <a:r>
              <a:rPr lang="en-US" dirty="0" smtClean="0"/>
              <a:t>Server</a:t>
            </a:r>
            <a:endParaRPr lang="en-US" dirty="0" smtClean="0"/>
          </a:p>
          <a:p>
            <a:pPr algn="ctr"/>
            <a:r>
              <a:rPr lang="zh-CN" altLang="en-US" dirty="0" smtClean="0"/>
              <a:t>存储最新的软件版本</a:t>
            </a:r>
            <a:endParaRPr lang="en-US" dirty="0"/>
          </a:p>
        </p:txBody>
      </p:sp>
      <p:sp>
        <p:nvSpPr>
          <p:cNvPr id="32" name="TextBox 31"/>
          <p:cNvSpPr txBox="1"/>
          <p:nvPr/>
        </p:nvSpPr>
        <p:spPr>
          <a:xfrm>
            <a:off x="5118100" y="863600"/>
            <a:ext cx="6845300" cy="1585049"/>
          </a:xfrm>
          <a:prstGeom prst="rect">
            <a:avLst/>
          </a:prstGeom>
          <a:noFill/>
        </p:spPr>
        <p:txBody>
          <a:bodyPr wrap="square" rtlCol="0">
            <a:spAutoFit/>
          </a:bodyPr>
          <a:lstStyle/>
          <a:p>
            <a:pPr marL="228600" indent="-228600">
              <a:lnSpc>
                <a:spcPct val="90000"/>
              </a:lnSpc>
              <a:spcBef>
                <a:spcPts val="1000"/>
              </a:spcBef>
            </a:pPr>
            <a:r>
              <a:rPr lang="en-US" altLang="zh-CN" sz="2000" b="1" dirty="0" smtClean="0"/>
              <a:t>SW Update includes three major steps:</a:t>
            </a:r>
            <a:endParaRPr lang="en-US" altLang="zh-CN" sz="2000" b="1" dirty="0" smtClean="0"/>
          </a:p>
          <a:p>
            <a:pPr marL="228600" indent="-228600">
              <a:lnSpc>
                <a:spcPct val="90000"/>
              </a:lnSpc>
              <a:spcBef>
                <a:spcPts val="1000"/>
              </a:spcBef>
              <a:buFont typeface="Wingdings" panose="05000000000000000000" pitchFamily="2" charset="2"/>
              <a:buChar char="Ø"/>
            </a:pPr>
            <a:r>
              <a:rPr lang="en-US" altLang="zh-CN" sz="2000" dirty="0" smtClean="0"/>
              <a:t>Step 1: Upload SW Download to Server</a:t>
            </a:r>
            <a:endParaRPr lang="en-US" altLang="zh-CN" sz="2000" dirty="0" smtClean="0"/>
          </a:p>
          <a:p>
            <a:pPr marL="228600" indent="-228600">
              <a:lnSpc>
                <a:spcPct val="90000"/>
              </a:lnSpc>
              <a:spcBef>
                <a:spcPts val="1000"/>
              </a:spcBef>
              <a:buFont typeface="Wingdings" panose="05000000000000000000" pitchFamily="2" charset="2"/>
              <a:buChar char="Ø"/>
            </a:pPr>
            <a:r>
              <a:rPr lang="en-US" altLang="zh-CN" sz="2000" dirty="0" smtClean="0"/>
              <a:t>Step 2: SW Download from Server to HCU in the background</a:t>
            </a:r>
            <a:endParaRPr lang="en-US" altLang="zh-CN" sz="2000" dirty="0" smtClean="0"/>
          </a:p>
          <a:p>
            <a:pPr marL="228600" indent="-228600">
              <a:lnSpc>
                <a:spcPct val="90000"/>
              </a:lnSpc>
              <a:spcBef>
                <a:spcPts val="1000"/>
              </a:spcBef>
              <a:buFont typeface="Wingdings" panose="05000000000000000000" pitchFamily="2" charset="2"/>
              <a:buChar char="Ø"/>
            </a:pPr>
            <a:r>
              <a:rPr lang="en-US" altLang="zh-CN" sz="2000" dirty="0" smtClean="0"/>
              <a:t>Step 3: Reboot/Power Down/Up to Apply the new SW</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223"/>
            <a:ext cx="10515600" cy="514769"/>
          </a:xfrm>
        </p:spPr>
        <p:txBody>
          <a:bodyPr>
            <a:normAutofit fontScale="90000"/>
          </a:bodyPr>
          <a:lstStyle/>
          <a:p>
            <a:r>
              <a:rPr lang="en-US" altLang="zh-CN" dirty="0" smtClean="0"/>
              <a:t>SW Upgrade from Remote Server</a:t>
            </a:r>
            <a:endParaRPr lang="zh-CN" altLang="en-US" dirty="0"/>
          </a:p>
        </p:txBody>
      </p:sp>
      <p:sp>
        <p:nvSpPr>
          <p:cNvPr id="3" name="Content Placeholder 2"/>
          <p:cNvSpPr>
            <a:spLocks noGrp="1"/>
          </p:cNvSpPr>
          <p:nvPr>
            <p:ph idx="1"/>
          </p:nvPr>
        </p:nvSpPr>
        <p:spPr>
          <a:xfrm>
            <a:off x="749300" y="836762"/>
            <a:ext cx="10515600" cy="5340201"/>
          </a:xfrm>
        </p:spPr>
        <p:txBody>
          <a:bodyPr>
            <a:normAutofit/>
          </a:bodyPr>
          <a:lstStyle/>
          <a:p>
            <a:pPr>
              <a:buNone/>
            </a:pPr>
            <a:endParaRPr lang="en-US" altLang="zh-CN" sz="2000" dirty="0" smtClean="0"/>
          </a:p>
          <a:p>
            <a:pPr>
              <a:buNone/>
            </a:pPr>
            <a:r>
              <a:rPr lang="en-US" altLang="zh-CN" sz="2000" dirty="0" smtClean="0"/>
              <a:t> </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Font typeface="Wingdings" panose="05000000000000000000" pitchFamily="2" charset="2"/>
              <a:buChar char="Ø"/>
            </a:pPr>
            <a:endParaRPr lang="en-US" altLang="zh-CN" sz="2000" dirty="0" smtClean="0"/>
          </a:p>
          <a:p>
            <a:pPr>
              <a:buNone/>
            </a:pPr>
            <a:endParaRPr lang="en-US" altLang="zh-CN" sz="2000" dirty="0" smtClean="0"/>
          </a:p>
          <a:p>
            <a:endParaRPr lang="en-US" altLang="zh-CN" sz="2000" dirty="0" smtClean="0"/>
          </a:p>
          <a:p>
            <a:endParaRPr lang="en-US" altLang="zh-CN" sz="2000"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dirty="0"/>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a:xfrm>
            <a:off x="8648700" y="6330950"/>
            <a:ext cx="2743200" cy="365125"/>
          </a:xfrm>
        </p:spPr>
        <p:txBody>
          <a:bodyPr/>
          <a:lstStyle/>
          <a:p>
            <a:fld id="{839313C8-5C85-44CA-9248-68F69BDA240F}" type="slidenum">
              <a:rPr lang="zh-CN" altLang="en-US" smtClean="0"/>
            </a:fld>
            <a:endParaRPr lang="zh-CN" altLang="en-US" dirty="0"/>
          </a:p>
        </p:txBody>
      </p:sp>
      <p:sp>
        <p:nvSpPr>
          <p:cNvPr id="16" name="Rectangle 15"/>
          <p:cNvSpPr/>
          <p:nvPr/>
        </p:nvSpPr>
        <p:spPr>
          <a:xfrm>
            <a:off x="1834230" y="749300"/>
            <a:ext cx="3238500"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WMC (Weight Motor Controller)</a:t>
            </a:r>
            <a:endParaRPr lang="zh-CN" altLang="en-US" sz="1600" dirty="0">
              <a:solidFill>
                <a:schemeClr val="accent1">
                  <a:lumMod val="50000"/>
                </a:schemeClr>
              </a:solidFill>
            </a:endParaRPr>
          </a:p>
        </p:txBody>
      </p:sp>
      <p:sp>
        <p:nvSpPr>
          <p:cNvPr id="17" name="Rectangle 16"/>
          <p:cNvSpPr/>
          <p:nvPr/>
        </p:nvSpPr>
        <p:spPr>
          <a:xfrm>
            <a:off x="5796630" y="749300"/>
            <a:ext cx="32385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AWS (Automatic Weight System)</a:t>
            </a:r>
            <a:endParaRPr lang="en-US" altLang="zh-CN" sz="1600" dirty="0">
              <a:solidFill>
                <a:schemeClr val="accent1">
                  <a:lumMod val="50000"/>
                </a:schemeClr>
              </a:solidFill>
            </a:endParaRPr>
          </a:p>
        </p:txBody>
      </p:sp>
      <p:cxnSp>
        <p:nvCxnSpPr>
          <p:cNvPr id="18" name="Straight Connector 17"/>
          <p:cNvCxnSpPr>
            <a:stCxn id="16" idx="2"/>
          </p:cNvCxnSpPr>
          <p:nvPr/>
        </p:nvCxnSpPr>
        <p:spPr>
          <a:xfrm>
            <a:off x="3453480" y="1041400"/>
            <a:ext cx="31750" cy="581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92080" y="1028700"/>
            <a:ext cx="19050" cy="581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527006" y="2298700"/>
            <a:ext cx="2861594" cy="1270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7531100" y="2565400"/>
            <a:ext cx="2844802"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04830" y="2038351"/>
            <a:ext cx="2102770" cy="277000"/>
          </a:xfrm>
          <a:prstGeom prst="rect">
            <a:avLst/>
          </a:prstGeom>
          <a:noFill/>
        </p:spPr>
        <p:txBody>
          <a:bodyPr wrap="square" rtlCol="0">
            <a:spAutoFit/>
          </a:bodyPr>
          <a:lstStyle/>
          <a:p>
            <a:pPr algn="ctr"/>
            <a:r>
              <a:rPr lang="en-US" altLang="zh-CN" sz="1200" dirty="0" smtClean="0"/>
              <a:t>SW_INVENTORY_REPORT</a:t>
            </a:r>
            <a:endParaRPr lang="en-US" altLang="zh-CN" sz="1200" dirty="0" smtClean="0"/>
          </a:p>
        </p:txBody>
      </p:sp>
      <p:sp>
        <p:nvSpPr>
          <p:cNvPr id="33" name="Rounded Rectangle 32"/>
          <p:cNvSpPr/>
          <p:nvPr/>
        </p:nvSpPr>
        <p:spPr>
          <a:xfrm>
            <a:off x="2667000" y="1193800"/>
            <a:ext cx="158023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IAP/IHU RUNNING</a:t>
            </a:r>
            <a:endParaRPr lang="zh-CN" altLang="en-US" sz="1400" dirty="0"/>
          </a:p>
        </p:txBody>
      </p:sp>
      <p:sp>
        <p:nvSpPr>
          <p:cNvPr id="34" name="TextBox 33"/>
          <p:cNvSpPr txBox="1"/>
          <p:nvPr/>
        </p:nvSpPr>
        <p:spPr>
          <a:xfrm>
            <a:off x="7460331" y="2330451"/>
            <a:ext cx="3061619" cy="461665"/>
          </a:xfrm>
          <a:prstGeom prst="rect">
            <a:avLst/>
          </a:prstGeom>
          <a:noFill/>
        </p:spPr>
        <p:txBody>
          <a:bodyPr wrap="square" rtlCol="0">
            <a:spAutoFit/>
          </a:bodyPr>
          <a:lstStyle/>
          <a:p>
            <a:pPr algn="ctr"/>
            <a:r>
              <a:rPr lang="en-US" altLang="zh-CN" sz="1200" dirty="0" smtClean="0"/>
              <a:t>SW_INVENTORY_CONFIRM </a:t>
            </a:r>
            <a:endParaRPr lang="en-US" altLang="zh-CN" sz="1200" dirty="0" smtClean="0"/>
          </a:p>
          <a:p>
            <a:pPr algn="ctr"/>
            <a:r>
              <a:rPr lang="en-US" altLang="zh-CN" sz="1200" dirty="0" smtClean="0"/>
              <a:t>( </a:t>
            </a:r>
            <a:r>
              <a:rPr lang="en-US" altLang="zh-CN" sz="1200" dirty="0" err="1" smtClean="0"/>
              <a:t>swVersionAvaillable</a:t>
            </a:r>
            <a:r>
              <a:rPr lang="en-US" altLang="zh-CN" sz="1200" dirty="0" smtClean="0"/>
              <a:t>, </a:t>
            </a:r>
            <a:r>
              <a:rPr lang="en-US" altLang="zh-CN" sz="1200" dirty="0" err="1" smtClean="0"/>
              <a:t>PackageSize</a:t>
            </a:r>
            <a:r>
              <a:rPr lang="en-US" altLang="zh-CN" sz="1200" dirty="0" smtClean="0"/>
              <a:t> )</a:t>
            </a:r>
            <a:endParaRPr lang="en-US" altLang="zh-CN" sz="1200" dirty="0" smtClean="0"/>
          </a:p>
        </p:txBody>
      </p:sp>
      <p:sp>
        <p:nvSpPr>
          <p:cNvPr id="41" name="Rounded Rectangle 40"/>
          <p:cNvSpPr/>
          <p:nvPr/>
        </p:nvSpPr>
        <p:spPr>
          <a:xfrm>
            <a:off x="6263640" y="3797300"/>
            <a:ext cx="2476500" cy="304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Inform User via GUI to restart/apply</a:t>
            </a:r>
            <a:endParaRPr lang="zh-CN" altLang="en-US" sz="1200" dirty="0"/>
          </a:p>
        </p:txBody>
      </p:sp>
      <p:sp>
        <p:nvSpPr>
          <p:cNvPr id="61" name="Rectangle 60"/>
          <p:cNvSpPr/>
          <p:nvPr/>
        </p:nvSpPr>
        <p:spPr>
          <a:xfrm>
            <a:off x="9339930" y="762000"/>
            <a:ext cx="183607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Remote Sever</a:t>
            </a:r>
            <a:endParaRPr lang="en-US" altLang="zh-CN" sz="1600" dirty="0">
              <a:solidFill>
                <a:schemeClr val="accent1">
                  <a:lumMod val="50000"/>
                </a:schemeClr>
              </a:solidFill>
            </a:endParaRPr>
          </a:p>
        </p:txBody>
      </p:sp>
      <p:cxnSp>
        <p:nvCxnSpPr>
          <p:cNvPr id="62" name="Straight Connector 61"/>
          <p:cNvCxnSpPr/>
          <p:nvPr/>
        </p:nvCxnSpPr>
        <p:spPr>
          <a:xfrm>
            <a:off x="10387680" y="1041400"/>
            <a:ext cx="19050" cy="58166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5334000" y="2197100"/>
            <a:ext cx="1707231" cy="749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DOWNLOAD WILL HAPPEN in BACKGROUND</a:t>
            </a:r>
            <a:endParaRPr lang="zh-CN" altLang="en-US" sz="1200" dirty="0"/>
          </a:p>
        </p:txBody>
      </p:sp>
      <p:sp>
        <p:nvSpPr>
          <p:cNvPr id="67" name="Rounded Rectangle 66"/>
          <p:cNvSpPr/>
          <p:nvPr/>
        </p:nvSpPr>
        <p:spPr>
          <a:xfrm>
            <a:off x="6705600" y="1206500"/>
            <a:ext cx="158023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HCU RUNNING</a:t>
            </a:r>
            <a:endParaRPr lang="zh-CN" altLang="en-US" sz="1400" dirty="0"/>
          </a:p>
        </p:txBody>
      </p:sp>
      <p:sp>
        <p:nvSpPr>
          <p:cNvPr id="71" name="Left-Right Arrow 70"/>
          <p:cNvSpPr/>
          <p:nvPr/>
        </p:nvSpPr>
        <p:spPr>
          <a:xfrm>
            <a:off x="7556500" y="2870200"/>
            <a:ext cx="2768600" cy="495300"/>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FTP Download</a:t>
            </a:r>
            <a:endParaRPr lang="en-US" sz="1600" dirty="0"/>
          </a:p>
        </p:txBody>
      </p:sp>
      <p:sp>
        <p:nvSpPr>
          <p:cNvPr id="74" name="Rounded Rectangle 73"/>
          <p:cNvSpPr/>
          <p:nvPr/>
        </p:nvSpPr>
        <p:spPr>
          <a:xfrm>
            <a:off x="6271260" y="3445330"/>
            <a:ext cx="2456180" cy="326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NEW SW Downloaded</a:t>
            </a:r>
            <a:endParaRPr lang="en-US" altLang="zh-CN" sz="1400" dirty="0" smtClean="0"/>
          </a:p>
        </p:txBody>
      </p:sp>
      <p:sp>
        <p:nvSpPr>
          <p:cNvPr id="75" name="Rounded Rectangle 74"/>
          <p:cNvSpPr/>
          <p:nvPr/>
        </p:nvSpPr>
        <p:spPr>
          <a:xfrm>
            <a:off x="9245600" y="1260930"/>
            <a:ext cx="2324100" cy="64407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STEP 1: NEW</a:t>
            </a:r>
            <a:endParaRPr lang="en-US" altLang="zh-CN" sz="1200" dirty="0" smtClean="0"/>
          </a:p>
          <a:p>
            <a:pPr algn="ctr"/>
            <a:r>
              <a:rPr lang="en-US" altLang="zh-CN" sz="1200" dirty="0" smtClean="0"/>
              <a:t>IHU/HCU/hcudb.slq/</a:t>
            </a:r>
            <a:r>
              <a:rPr lang="en-US" altLang="zh-CN" sz="1200" dirty="0" err="1" smtClean="0"/>
              <a:t>bfscui</a:t>
            </a:r>
            <a:endParaRPr lang="en-US" altLang="zh-CN" sz="1200" dirty="0" smtClean="0"/>
          </a:p>
          <a:p>
            <a:pPr algn="ctr"/>
            <a:r>
              <a:rPr lang="en-US" altLang="zh-CN" sz="1200" dirty="0" smtClean="0"/>
              <a:t>Uploaded to Server</a:t>
            </a:r>
            <a:endParaRPr lang="zh-CN" altLang="en-US" sz="1200" dirty="0"/>
          </a:p>
        </p:txBody>
      </p:sp>
      <p:sp>
        <p:nvSpPr>
          <p:cNvPr id="76" name="Left Brace 75"/>
          <p:cNvSpPr/>
          <p:nvPr/>
        </p:nvSpPr>
        <p:spPr>
          <a:xfrm>
            <a:off x="7061200" y="1981200"/>
            <a:ext cx="304800" cy="1282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3162300" y="1549400"/>
            <a:ext cx="450850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smtClean="0"/>
              <a:t>Normal Operation</a:t>
            </a:r>
            <a:endParaRPr lang="en-US" sz="1600" dirty="0"/>
          </a:p>
        </p:txBody>
      </p:sp>
      <p:sp>
        <p:nvSpPr>
          <p:cNvPr id="79" name="Rounded Rectangle 78"/>
          <p:cNvSpPr/>
          <p:nvPr/>
        </p:nvSpPr>
        <p:spPr>
          <a:xfrm>
            <a:off x="3200400" y="4178300"/>
            <a:ext cx="4483100" cy="3937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STEP3: </a:t>
            </a:r>
            <a:r>
              <a:rPr lang="en-US" sz="1400" dirty="0" smtClean="0"/>
              <a:t>Power Up the machine </a:t>
            </a:r>
            <a:endParaRPr lang="en-US" sz="1400" dirty="0" smtClean="0"/>
          </a:p>
          <a:p>
            <a:pPr algn="ctr"/>
            <a:r>
              <a:rPr lang="en-US" sz="1400" dirty="0" smtClean="0"/>
              <a:t>if user want to apply the new SW</a:t>
            </a:r>
            <a:endParaRPr lang="en-US" sz="1400" dirty="0"/>
          </a:p>
        </p:txBody>
      </p:sp>
      <p:sp>
        <p:nvSpPr>
          <p:cNvPr id="80" name="Rounded Rectangle 79"/>
          <p:cNvSpPr/>
          <p:nvPr/>
        </p:nvSpPr>
        <p:spPr>
          <a:xfrm>
            <a:off x="5994400" y="4651830"/>
            <a:ext cx="3035300" cy="326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New HCU/</a:t>
            </a:r>
            <a:r>
              <a:rPr lang="en-US" altLang="zh-CN" sz="1400" dirty="0" err="1" smtClean="0"/>
              <a:t>hcudb</a:t>
            </a:r>
            <a:r>
              <a:rPr lang="en-US" altLang="zh-CN" sz="1400" dirty="0" smtClean="0"/>
              <a:t> GUI will be applied</a:t>
            </a:r>
            <a:endParaRPr lang="en-US" altLang="zh-CN" sz="1400" dirty="0" smtClean="0"/>
          </a:p>
        </p:txBody>
      </p:sp>
      <p:sp>
        <p:nvSpPr>
          <p:cNvPr id="81" name="Rounded Rectangle 80"/>
          <p:cNvSpPr/>
          <p:nvPr/>
        </p:nvSpPr>
        <p:spPr>
          <a:xfrm>
            <a:off x="3225800" y="5041900"/>
            <a:ext cx="4483100" cy="55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IHU SW will be APPLIED from to IHU if there is new IHU</a:t>
            </a:r>
            <a:endParaRPr lang="en-US" sz="1400" dirty="0" smtClean="0"/>
          </a:p>
          <a:p>
            <a:pPr algn="ctr"/>
            <a:r>
              <a:rPr lang="en-US" sz="1400" dirty="0" smtClean="0"/>
              <a:t>(Procedure same as Part 2 </a:t>
            </a:r>
            <a:r>
              <a:rPr lang="en-US" altLang="zh-CN" sz="1400" dirty="0" smtClean="0"/>
              <a:t>Automatic SW update for stm32 </a:t>
            </a:r>
            <a:endParaRPr lang="en-US" sz="1400" dirty="0"/>
          </a:p>
        </p:txBody>
      </p:sp>
      <p:sp>
        <p:nvSpPr>
          <p:cNvPr id="82" name="Left Brace 81"/>
          <p:cNvSpPr/>
          <p:nvPr/>
        </p:nvSpPr>
        <p:spPr>
          <a:xfrm>
            <a:off x="2578100" y="2019300"/>
            <a:ext cx="304800" cy="1282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p:cNvSpPr/>
          <p:nvPr/>
        </p:nvSpPr>
        <p:spPr>
          <a:xfrm>
            <a:off x="2527300" y="4127500"/>
            <a:ext cx="330200" cy="1473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p:cNvSpPr txBox="1"/>
          <p:nvPr/>
        </p:nvSpPr>
        <p:spPr>
          <a:xfrm>
            <a:off x="3187700" y="5791200"/>
            <a:ext cx="450850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smtClean="0"/>
              <a:t>Normal Operation</a:t>
            </a:r>
            <a:endParaRPr lang="en-US" sz="1600" dirty="0"/>
          </a:p>
        </p:txBody>
      </p:sp>
      <p:sp>
        <p:nvSpPr>
          <p:cNvPr id="85" name="TextBox 84"/>
          <p:cNvSpPr txBox="1"/>
          <p:nvPr/>
        </p:nvSpPr>
        <p:spPr>
          <a:xfrm>
            <a:off x="411830" y="1758951"/>
            <a:ext cx="2102770" cy="1569660"/>
          </a:xfrm>
          <a:prstGeom prst="rect">
            <a:avLst/>
          </a:prstGeom>
          <a:noFill/>
        </p:spPr>
        <p:txBody>
          <a:bodyPr wrap="square" rtlCol="0">
            <a:spAutoFit/>
          </a:bodyPr>
          <a:lstStyle/>
          <a:p>
            <a:pPr algn="ctr"/>
            <a:r>
              <a:rPr lang="en-US" altLang="zh-CN" sz="1200" dirty="0" smtClean="0"/>
              <a:t>STEP 1: DOWNLOAD</a:t>
            </a:r>
            <a:endParaRPr lang="en-US" altLang="zh-CN" sz="1200" dirty="0" smtClean="0"/>
          </a:p>
          <a:p>
            <a:pPr algn="ctr"/>
            <a:r>
              <a:rPr lang="en-US" altLang="zh-CN" sz="1200" dirty="0" smtClean="0"/>
              <a:t>NEW SW Download from Server to HCU</a:t>
            </a:r>
            <a:endParaRPr lang="en-US" altLang="zh-CN" sz="1200" dirty="0" smtClean="0"/>
          </a:p>
          <a:p>
            <a:pPr algn="ctr"/>
            <a:endParaRPr lang="en-US" altLang="zh-CN" sz="1200" dirty="0" smtClean="0"/>
          </a:p>
          <a:p>
            <a:pPr algn="ctr"/>
            <a:r>
              <a:rPr lang="en-US" altLang="zh-CN" sz="1200" dirty="0" smtClean="0"/>
              <a:t>DIRECTION:</a:t>
            </a:r>
            <a:endParaRPr lang="en-US" altLang="zh-CN" sz="1200" dirty="0" smtClean="0"/>
          </a:p>
          <a:p>
            <a:pPr algn="ctr"/>
            <a:r>
              <a:rPr lang="en-US" altLang="zh-CN" sz="1200" dirty="0" smtClean="0"/>
              <a:t>Server -&gt; HCU</a:t>
            </a:r>
            <a:endParaRPr lang="en-US" altLang="zh-CN" sz="1200" dirty="0" smtClean="0"/>
          </a:p>
          <a:p>
            <a:pPr algn="ctr"/>
            <a:endParaRPr lang="en-US" altLang="zh-CN" sz="1200" dirty="0" smtClean="0"/>
          </a:p>
          <a:p>
            <a:pPr algn="ctr"/>
            <a:r>
              <a:rPr lang="en-US" altLang="zh-CN" sz="1200" dirty="0" smtClean="0"/>
              <a:t>TIME:</a:t>
            </a:r>
            <a:endParaRPr lang="en-US" altLang="zh-CN" sz="1200" dirty="0" smtClean="0"/>
          </a:p>
        </p:txBody>
      </p:sp>
      <p:sp>
        <p:nvSpPr>
          <p:cNvPr id="86" name="TextBox 85"/>
          <p:cNvSpPr txBox="1"/>
          <p:nvPr/>
        </p:nvSpPr>
        <p:spPr>
          <a:xfrm>
            <a:off x="330200" y="3994151"/>
            <a:ext cx="2286000" cy="1754326"/>
          </a:xfrm>
          <a:prstGeom prst="rect">
            <a:avLst/>
          </a:prstGeom>
          <a:noFill/>
        </p:spPr>
        <p:txBody>
          <a:bodyPr wrap="square" rtlCol="0">
            <a:spAutoFit/>
          </a:bodyPr>
          <a:lstStyle/>
          <a:p>
            <a:pPr algn="ctr"/>
            <a:r>
              <a:rPr lang="en-US" altLang="zh-CN" sz="1200" dirty="0" smtClean="0"/>
              <a:t>STEP 2: APPLY</a:t>
            </a:r>
            <a:endParaRPr lang="en-US" altLang="zh-CN" sz="1200" dirty="0" smtClean="0"/>
          </a:p>
          <a:p>
            <a:pPr algn="ctr"/>
            <a:r>
              <a:rPr lang="en-US" altLang="zh-CN" sz="1200" dirty="0" smtClean="0"/>
              <a:t>NEW SW Applied to </a:t>
            </a:r>
            <a:endParaRPr lang="en-US" altLang="zh-CN" sz="1200" dirty="0" smtClean="0"/>
          </a:p>
          <a:p>
            <a:pPr algn="ctr"/>
            <a:r>
              <a:rPr lang="en-US" altLang="zh-CN" sz="1200" dirty="0" smtClean="0"/>
              <a:t>HCU and IHU</a:t>
            </a:r>
            <a:endParaRPr lang="en-US" altLang="zh-CN" sz="1200" dirty="0" smtClean="0"/>
          </a:p>
          <a:p>
            <a:pPr algn="ctr"/>
            <a:endParaRPr lang="en-US" altLang="zh-CN" sz="1200" dirty="0" smtClean="0"/>
          </a:p>
          <a:p>
            <a:pPr algn="ctr"/>
            <a:r>
              <a:rPr lang="en-US" altLang="zh-CN" sz="1200" dirty="0" smtClean="0"/>
              <a:t>DIRECTION:</a:t>
            </a:r>
            <a:endParaRPr lang="en-US" altLang="zh-CN" sz="1200" dirty="0" smtClean="0"/>
          </a:p>
          <a:p>
            <a:pPr algn="ctr"/>
            <a:r>
              <a:rPr lang="en-US" altLang="zh-CN" sz="1200" dirty="0" smtClean="0"/>
              <a:t>HCU -&gt; HCU/IHU</a:t>
            </a:r>
            <a:endParaRPr lang="en-US" altLang="zh-CN" sz="1200" dirty="0" smtClean="0"/>
          </a:p>
          <a:p>
            <a:pPr algn="ctr"/>
            <a:endParaRPr lang="en-US" altLang="zh-CN" sz="1200" dirty="0" smtClean="0"/>
          </a:p>
          <a:p>
            <a:pPr algn="ctr"/>
            <a:r>
              <a:rPr lang="en-US" altLang="zh-CN" sz="1200" dirty="0" smtClean="0"/>
              <a:t>TIME:</a:t>
            </a:r>
            <a:endParaRPr lang="en-US" altLang="zh-CN" sz="1200" dirty="0" smtClean="0"/>
          </a:p>
          <a:p>
            <a:pPr algn="ctr"/>
            <a:r>
              <a:rPr lang="en-US" altLang="zh-CN" sz="1200" dirty="0" smtClean="0"/>
              <a:t>7~8 min for 12 IHU HW Version</a:t>
            </a:r>
            <a:endParaRPr lang="en-US" altLang="zh-CN" sz="1200" dirty="0" smtClean="0"/>
          </a:p>
        </p:txBody>
      </p:sp>
      <p:sp>
        <p:nvSpPr>
          <p:cNvPr id="87" name="Rounded Rectangle 86"/>
          <p:cNvSpPr/>
          <p:nvPr/>
        </p:nvSpPr>
        <p:spPr>
          <a:xfrm>
            <a:off x="660400" y="5854700"/>
            <a:ext cx="1841500" cy="2667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Manual Operation</a:t>
            </a:r>
            <a:endParaRPr lang="zh-CN" altLang="en-US" sz="1200" dirty="0"/>
          </a:p>
        </p:txBody>
      </p:sp>
      <p:sp>
        <p:nvSpPr>
          <p:cNvPr id="88" name="Rounded Rectangle 87"/>
          <p:cNvSpPr/>
          <p:nvPr/>
        </p:nvSpPr>
        <p:spPr>
          <a:xfrm>
            <a:off x="660400" y="6159500"/>
            <a:ext cx="1841500" cy="25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Automatic</a:t>
            </a:r>
            <a:r>
              <a:rPr lang="en-US" altLang="zh-CN" sz="1400" dirty="0" smtClean="0"/>
              <a:t>  Happen</a:t>
            </a:r>
            <a:endParaRPr lang="en-US" altLang="zh-CN" sz="1400" dirty="0" smtClean="0"/>
          </a:p>
        </p:txBody>
      </p:sp>
      <p:sp>
        <p:nvSpPr>
          <p:cNvPr id="36" name="Rectangle 35"/>
          <p:cNvSpPr/>
          <p:nvPr/>
        </p:nvSpPr>
        <p:spPr>
          <a:xfrm>
            <a:off x="310024" y="3257034"/>
            <a:ext cx="2293476" cy="646331"/>
          </a:xfrm>
          <a:prstGeom prst="rect">
            <a:avLst/>
          </a:prstGeom>
          <a:solidFill>
            <a:schemeClr val="accent1"/>
          </a:solidFill>
        </p:spPr>
        <p:txBody>
          <a:bodyPr wrap="square">
            <a:spAutoFit/>
          </a:bodyPr>
          <a:lstStyle/>
          <a:p>
            <a:pPr algn="ctr"/>
            <a:r>
              <a:rPr lang="zh-CN" altLang="en-US" sz="1200" dirty="0" smtClean="0">
                <a:solidFill>
                  <a:srgbClr val="C00000"/>
                </a:solidFill>
              </a:rPr>
              <a:t>不重启最长时间每一个小时查看并下载，重启之后会快速到服务器查看新软件并立即下载</a:t>
            </a:r>
            <a:endParaRPr lang="en-US" altLang="zh-CN" sz="1200" dirty="0" smtClean="0">
              <a:solidFill>
                <a:srgbClr val="C0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9775"/>
          </a:xfrm>
        </p:spPr>
        <p:txBody>
          <a:bodyPr/>
          <a:lstStyle/>
          <a:p>
            <a:r>
              <a:rPr lang="en-US" altLang="zh-CN" dirty="0" smtClean="0"/>
              <a:t>SW Upgrade from Remote Server</a:t>
            </a:r>
            <a:endParaRPr lang="en-US" dirty="0"/>
          </a:p>
        </p:txBody>
      </p:sp>
      <p:sp>
        <p:nvSpPr>
          <p:cNvPr id="3" name="Content Placeholder 2"/>
          <p:cNvSpPr>
            <a:spLocks noGrp="1"/>
          </p:cNvSpPr>
          <p:nvPr>
            <p:ph idx="1"/>
          </p:nvPr>
        </p:nvSpPr>
        <p:spPr>
          <a:xfrm>
            <a:off x="838200" y="1079500"/>
            <a:ext cx="10515600" cy="5097463"/>
          </a:xfrm>
        </p:spPr>
        <p:txBody>
          <a:bodyPr>
            <a:normAutofit fontScale="77500" lnSpcReduction="20000"/>
          </a:bodyPr>
          <a:lstStyle/>
          <a:p>
            <a:pPr marL="406400" indent="-406400">
              <a:buNone/>
            </a:pPr>
            <a:r>
              <a:rPr lang="zh-CN" altLang="en-US" sz="2400" dirty="0" smtClean="0">
                <a:latin typeface="楷体" panose="02010609060101010101" pitchFamily="49" charset="-122"/>
                <a:ea typeface="楷体" panose="02010609060101010101" pitchFamily="49" charset="-122"/>
              </a:rPr>
              <a:t>下载方式：</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zh-CN" altLang="en-US" sz="2400" dirty="0" smtClean="0">
                <a:latin typeface="楷体" panose="02010609060101010101" pitchFamily="49" charset="-122"/>
                <a:ea typeface="楷体" panose="02010609060101010101" pitchFamily="49" charset="-122"/>
              </a:rPr>
              <a:t>系统使用过程中，</a:t>
            </a:r>
            <a:r>
              <a:rPr lang="en-US" altLang="zh-CN" sz="2400" dirty="0"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会以</a:t>
            </a:r>
            <a:r>
              <a:rPr lang="zh-CN" altLang="en-US" sz="2400" b="1" u="sng" dirty="0" smtClean="0">
                <a:solidFill>
                  <a:srgbClr val="002060"/>
                </a:solidFill>
                <a:latin typeface="楷体" panose="02010609060101010101" pitchFamily="49" charset="-122"/>
                <a:ea typeface="楷体" panose="02010609060101010101" pitchFamily="49" charset="-122"/>
              </a:rPr>
              <a:t>一个小时</a:t>
            </a:r>
            <a:r>
              <a:rPr lang="zh-CN" altLang="en-US" sz="2400" dirty="0" smtClean="0">
                <a:latin typeface="楷体" panose="02010609060101010101" pitchFamily="49" charset="-122"/>
                <a:ea typeface="楷体" panose="02010609060101010101" pitchFamily="49" charset="-122"/>
              </a:rPr>
              <a:t>为周期检查服务器是否有新软件，有新软件，会自动下载。</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zh-CN" altLang="en-US" sz="2400" dirty="0" smtClean="0">
                <a:latin typeface="楷体" panose="02010609060101010101" pitchFamily="49" charset="-122"/>
                <a:ea typeface="楷体" panose="02010609060101010101" pitchFamily="49" charset="-122"/>
              </a:rPr>
              <a:t>每次系统重启，</a:t>
            </a:r>
            <a:r>
              <a:rPr lang="en-US" altLang="zh-CN" sz="2400" dirty="0"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会</a:t>
            </a:r>
            <a:r>
              <a:rPr lang="zh-CN" altLang="en-US" sz="2400" b="1" u="sng" dirty="0" smtClean="0">
                <a:solidFill>
                  <a:srgbClr val="002060"/>
                </a:solidFill>
                <a:latin typeface="楷体" panose="02010609060101010101" pitchFamily="49" charset="-122"/>
                <a:ea typeface="楷体" panose="02010609060101010101" pitchFamily="49" charset="-122"/>
              </a:rPr>
              <a:t>立刻（实际为</a:t>
            </a:r>
            <a:r>
              <a:rPr lang="en-US" altLang="zh-CN" sz="2400" b="1" u="sng" dirty="0" smtClean="0">
                <a:solidFill>
                  <a:srgbClr val="002060"/>
                </a:solidFill>
                <a:latin typeface="楷体" panose="02010609060101010101" pitchFamily="49" charset="-122"/>
                <a:ea typeface="楷体" panose="02010609060101010101" pitchFamily="49" charset="-122"/>
              </a:rPr>
              <a:t>1</a:t>
            </a:r>
            <a:r>
              <a:rPr lang="zh-CN" altLang="en-US" sz="2400" b="1" u="sng" dirty="0" smtClean="0">
                <a:solidFill>
                  <a:srgbClr val="002060"/>
                </a:solidFill>
                <a:latin typeface="楷体" panose="02010609060101010101" pitchFamily="49" charset="-122"/>
                <a:ea typeface="楷体" panose="02010609060101010101" pitchFamily="49" charset="-122"/>
              </a:rPr>
              <a:t>分钟内）</a:t>
            </a:r>
            <a:r>
              <a:rPr lang="zh-CN" altLang="en-US" sz="2400" dirty="0" smtClean="0">
                <a:latin typeface="楷体" panose="02010609060101010101" pitchFamily="49" charset="-122"/>
                <a:ea typeface="楷体" panose="02010609060101010101" pitchFamily="49" charset="-122"/>
              </a:rPr>
              <a:t>到服务器检查是否有新的软件，如果有，</a:t>
            </a:r>
            <a:r>
              <a:rPr lang="en-US" altLang="zh-CN" sz="2400" dirty="0"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会自动开始下载。所以如果要快速下载，可以重启一次系统。</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zh-CN" altLang="en-US" sz="2400" dirty="0" smtClean="0">
                <a:latin typeface="楷体" panose="02010609060101010101" pitchFamily="49" charset="-122"/>
                <a:ea typeface="楷体" panose="02010609060101010101" pitchFamily="49" charset="-122"/>
              </a:rPr>
              <a:t>下载完成后，在界面的右下角会提示用户有新软件。此时需要再次重启系统，上下位机会同时更新新软件。</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endParaRPr lang="en-US" altLang="zh-CN" sz="2400" dirty="0" smtClean="0">
              <a:latin typeface="楷体" panose="02010609060101010101" pitchFamily="49" charset="-122"/>
              <a:ea typeface="楷体" panose="02010609060101010101" pitchFamily="49" charset="-122"/>
            </a:endParaRPr>
          </a:p>
          <a:p>
            <a:pPr marL="406400" indent="-406400">
              <a:buNone/>
            </a:pPr>
            <a:r>
              <a:rPr lang="zh-CN" altLang="en-US" sz="2400" dirty="0" smtClean="0">
                <a:latin typeface="楷体" panose="02010609060101010101" pitchFamily="49" charset="-122"/>
                <a:ea typeface="楷体" panose="02010609060101010101" pitchFamily="49" charset="-122"/>
              </a:rPr>
              <a:t>文件类型（</a:t>
            </a:r>
            <a:r>
              <a:rPr lang="zh-CN" altLang="en-US" sz="2400" b="1" dirty="0" smtClean="0">
                <a:solidFill>
                  <a:srgbClr val="C00000"/>
                </a:solidFill>
                <a:latin typeface="楷体" panose="02010609060101010101" pitchFamily="49" charset="-122"/>
                <a:ea typeface="楷体" panose="02010609060101010101" pitchFamily="49" charset="-122"/>
              </a:rPr>
              <a:t>特别注意：每次升级上载到升级服务器的文件类型一定是以下的几种</a:t>
            </a:r>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en-US" altLang="zh-CN" sz="2400" dirty="0" err="1" smtClean="0"/>
              <a:t>Ihu</a:t>
            </a:r>
            <a:r>
              <a:rPr lang="en-US" altLang="zh-CN" sz="2400" dirty="0" smtClean="0"/>
              <a:t>: .BIN (</a:t>
            </a:r>
            <a:r>
              <a:rPr lang="zh-CN" altLang="en-US" sz="2400" dirty="0" smtClean="0"/>
              <a:t>由</a:t>
            </a:r>
            <a:r>
              <a:rPr lang="en-US" altLang="zh-CN" sz="2400" dirty="0" smtClean="0"/>
              <a:t>.AXF</a:t>
            </a:r>
            <a:r>
              <a:rPr lang="zh-CN" altLang="en-US" sz="2400" dirty="0" smtClean="0"/>
              <a:t>文件通过工具转换生成</a:t>
            </a:r>
            <a:r>
              <a:rPr lang="en-US" altLang="zh-CN" sz="2400" dirty="0" smtClean="0"/>
              <a:t>)</a:t>
            </a:r>
            <a:endParaRPr lang="en-US" altLang="zh-CN" sz="2400" dirty="0" smtClean="0"/>
          </a:p>
          <a:p>
            <a:pPr marL="406400" indent="-406400">
              <a:buFont typeface="Wingdings" panose="05000000000000000000" pitchFamily="2" charset="2"/>
              <a:buChar char="ü"/>
            </a:pPr>
            <a:r>
              <a:rPr lang="en-US" altLang="zh-CN" sz="2500" dirty="0" err="1" smtClean="0"/>
              <a:t>Sql</a:t>
            </a:r>
            <a:r>
              <a:rPr lang="en-US" altLang="zh-CN" sz="2500" dirty="0" smtClean="0"/>
              <a:t>: .SQL (</a:t>
            </a:r>
            <a:r>
              <a:rPr lang="zh-CN" altLang="en-US" sz="2500" dirty="0" smtClean="0">
                <a:solidFill>
                  <a:srgbClr val="C00000"/>
                </a:solidFill>
              </a:rPr>
              <a:t>注意：这个是和上次版本的</a:t>
            </a:r>
            <a:r>
              <a:rPr lang="en-US" altLang="zh-CN" sz="2500" dirty="0" smtClean="0">
                <a:solidFill>
                  <a:srgbClr val="C00000"/>
                </a:solidFill>
              </a:rPr>
              <a:t>Delta</a:t>
            </a:r>
            <a:r>
              <a:rPr lang="zh-CN" altLang="en-US" sz="2500" dirty="0" smtClean="0">
                <a:solidFill>
                  <a:srgbClr val="C00000"/>
                </a:solidFill>
              </a:rPr>
              <a:t>，不是初始数据库，初始数据库要导入，不是升级</a:t>
            </a:r>
            <a:r>
              <a:rPr lang="en-US" altLang="zh-CN" sz="2500" dirty="0" smtClean="0">
                <a:solidFill>
                  <a:srgbClr val="C00000"/>
                </a:solidFill>
              </a:rPr>
              <a:t>)</a:t>
            </a:r>
            <a:endParaRPr lang="en-US" altLang="zh-CN" sz="2500" dirty="0" smtClean="0">
              <a:solidFill>
                <a:srgbClr val="C00000"/>
              </a:solidFill>
            </a:endParaRPr>
          </a:p>
          <a:p>
            <a:pPr marL="406400" indent="-406400">
              <a:buFont typeface="Wingdings" panose="05000000000000000000" pitchFamily="2" charset="2"/>
              <a:buChar char="ü"/>
            </a:pPr>
            <a:r>
              <a:rPr lang="en-US" altLang="zh-CN" sz="2400" dirty="0" err="1" smtClean="0"/>
              <a:t>hcu</a:t>
            </a:r>
            <a:r>
              <a:rPr lang="en-US" altLang="zh-CN" sz="2400" dirty="0" smtClean="0"/>
              <a:t> &amp; </a:t>
            </a:r>
            <a:r>
              <a:rPr lang="en-US" altLang="zh-CN" sz="2400" dirty="0" err="1" smtClean="0"/>
              <a:t>localui</a:t>
            </a:r>
            <a:r>
              <a:rPr lang="en-US" altLang="zh-CN" sz="2400" dirty="0" smtClean="0"/>
              <a:t>: .HEX  (.HEX </a:t>
            </a:r>
            <a:r>
              <a:rPr lang="zh-CN" altLang="en-US" sz="2400" dirty="0" smtClean="0"/>
              <a:t>同时包括</a:t>
            </a:r>
            <a:r>
              <a:rPr lang="en-US" altLang="zh-CN" sz="2400" dirty="0" err="1" smtClean="0"/>
              <a:t>hcu</a:t>
            </a:r>
            <a:r>
              <a:rPr lang="zh-CN" altLang="en-US" sz="2400" dirty="0" smtClean="0"/>
              <a:t>和</a:t>
            </a:r>
            <a:r>
              <a:rPr lang="en-US" altLang="zh-CN" sz="2400" dirty="0" err="1" smtClean="0"/>
              <a:t>localui</a:t>
            </a:r>
            <a:r>
              <a:rPr lang="zh-CN" altLang="en-US" sz="2400" dirty="0" smtClean="0"/>
              <a:t>的程序，升级过程会自动解包处理</a:t>
            </a:r>
            <a:r>
              <a:rPr lang="en-US" altLang="zh-CN" sz="2400" dirty="0" smtClean="0"/>
              <a:t>)</a:t>
            </a:r>
            <a:endParaRPr lang="en-US" altLang="zh-CN" sz="2400" dirty="0" smtClean="0"/>
          </a:p>
          <a:p>
            <a:pPr marL="406400" indent="-406400">
              <a:buFont typeface="Wingdings" panose="05000000000000000000" pitchFamily="2" charset="2"/>
              <a:buChar char="ü"/>
            </a:pPr>
            <a:endParaRPr lang="en-US" altLang="zh-CN" sz="2400" dirty="0" smtClean="0">
              <a:latin typeface="楷体" panose="02010609060101010101" pitchFamily="49" charset="-122"/>
              <a:ea typeface="楷体" panose="02010609060101010101" pitchFamily="49" charset="-122"/>
            </a:endParaRPr>
          </a:p>
          <a:p>
            <a:pPr marL="406400" indent="-406400">
              <a:buNone/>
            </a:pPr>
            <a:r>
              <a:rPr lang="zh-CN" altLang="en-US" sz="2400" dirty="0" smtClean="0">
                <a:latin typeface="楷体" panose="02010609060101010101" pitchFamily="49" charset="-122"/>
                <a:ea typeface="楷体" panose="02010609060101010101" pitchFamily="49" charset="-122"/>
              </a:rPr>
              <a:t>依赖关系：</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sql</a:t>
            </a:r>
            <a:r>
              <a:rPr lang="zh-CN" altLang="en-US" sz="2400" dirty="0" smtClean="0">
                <a:latin typeface="楷体" panose="02010609060101010101" pitchFamily="49" charset="-122"/>
                <a:ea typeface="楷体" panose="02010609060101010101" pitchFamily="49" charset="-122"/>
              </a:rPr>
              <a:t>一定要有</a:t>
            </a:r>
            <a:r>
              <a:rPr lang="en-US" altLang="zh-CN" sz="2400" dirty="0" err="1"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的更新</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en-US" altLang="zh-CN" sz="2400" dirty="0" err="1"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不一定有</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sql</a:t>
            </a:r>
            <a:r>
              <a:rPr lang="zh-CN" altLang="en-US" sz="2400" dirty="0" smtClean="0">
                <a:latin typeface="楷体" panose="02010609060101010101" pitchFamily="49" charset="-122"/>
                <a:ea typeface="楷体" panose="02010609060101010101" pitchFamily="49" charset="-122"/>
              </a:rPr>
              <a:t>更新</a:t>
            </a:r>
            <a:endParaRPr lang="en-US" altLang="zh-CN" sz="2400" dirty="0" smtClean="0">
              <a:latin typeface="楷体" panose="02010609060101010101" pitchFamily="49" charset="-122"/>
              <a:ea typeface="楷体" panose="02010609060101010101" pitchFamily="49" charset="-122"/>
            </a:endParaRPr>
          </a:p>
          <a:p>
            <a:pPr marL="406400" indent="-406400">
              <a:buFont typeface="Wingdings" panose="05000000000000000000" pitchFamily="2" charset="2"/>
              <a:buChar char="ü"/>
            </a:pPr>
            <a:r>
              <a:rPr lang="en-US" altLang="zh-CN" sz="2400" dirty="0" err="1" smtClean="0">
                <a:latin typeface="楷体" panose="02010609060101010101" pitchFamily="49" charset="-122"/>
                <a:ea typeface="楷体" panose="02010609060101010101" pitchFamily="49" charset="-122"/>
              </a:rPr>
              <a:t>hcu</a:t>
            </a:r>
            <a:r>
              <a:rPr lang="zh-CN" altLang="en-US" sz="2400" dirty="0" smtClean="0">
                <a:latin typeface="楷体" panose="02010609060101010101" pitchFamily="49" charset="-122"/>
                <a:ea typeface="楷体" panose="02010609060101010101" pitchFamily="49" charset="-122"/>
              </a:rPr>
              <a:t>与</a:t>
            </a:r>
            <a:r>
              <a:rPr lang="en-US" altLang="zh-CN" sz="2400" dirty="0" err="1" smtClean="0">
                <a:latin typeface="楷体" panose="02010609060101010101" pitchFamily="49" charset="-122"/>
                <a:ea typeface="楷体" panose="02010609060101010101" pitchFamily="49" charset="-122"/>
              </a:rPr>
              <a:t>localui</a:t>
            </a:r>
            <a:r>
              <a:rPr lang="zh-CN" altLang="en-US" sz="2400" dirty="0" smtClean="0">
                <a:latin typeface="楷体" panose="02010609060101010101" pitchFamily="49" charset="-122"/>
                <a:ea typeface="楷体" panose="02010609060101010101" pitchFamily="49" charset="-122"/>
              </a:rPr>
              <a:t>没有依赖关系</a:t>
            </a:r>
            <a:endParaRPr lang="en-US" altLang="zh-CN" sz="2400" dirty="0" smtClean="0">
              <a:latin typeface="楷体" panose="02010609060101010101" pitchFamily="49" charset="-122"/>
              <a:ea typeface="楷体" panose="02010609060101010101" pitchFamily="49" charset="-122"/>
            </a:endParaRPr>
          </a:p>
          <a:p>
            <a:pPr marL="0" indent="0">
              <a:buNone/>
            </a:pPr>
            <a:endParaRPr lang="en-US" altLang="zh-CN" dirty="0" smtClean="0"/>
          </a:p>
          <a:p>
            <a:pPr marL="0" indent="0">
              <a:buNone/>
            </a:pPr>
            <a:endParaRPr lang="en-US" altLang="zh-CN" dirty="0" smtClean="0"/>
          </a:p>
          <a:p>
            <a:pPr>
              <a:buNone/>
            </a:pPr>
            <a:endParaRPr lang="en-US" altLang="zh-CN"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223"/>
            <a:ext cx="10515600" cy="514769"/>
          </a:xfrm>
        </p:spPr>
        <p:txBody>
          <a:bodyPr>
            <a:normAutofit fontScale="90000"/>
          </a:bodyPr>
          <a:lstStyle/>
          <a:p>
            <a:r>
              <a:rPr lang="en-US" altLang="zh-CN" dirty="0" smtClean="0"/>
              <a:t>SW Upgrade from Remote Server – STEP0</a:t>
            </a:r>
            <a:endParaRPr lang="zh-CN" altLang="en-US" dirty="0"/>
          </a:p>
        </p:txBody>
      </p:sp>
      <p:sp>
        <p:nvSpPr>
          <p:cNvPr id="3" name="Content Placeholder 2"/>
          <p:cNvSpPr>
            <a:spLocks noGrp="1"/>
          </p:cNvSpPr>
          <p:nvPr>
            <p:ph idx="1"/>
          </p:nvPr>
        </p:nvSpPr>
        <p:spPr>
          <a:xfrm>
            <a:off x="838200" y="836762"/>
            <a:ext cx="10515600" cy="5340201"/>
          </a:xfrm>
        </p:spPr>
        <p:txBody>
          <a:bodyPr>
            <a:normAutofit/>
          </a:bodyPr>
          <a:lstStyle/>
          <a:p>
            <a:r>
              <a:rPr lang="en-US" altLang="zh-CN" sz="2000" dirty="0" smtClean="0"/>
              <a:t>Visit following address, with user/password admin/xiaohui123</a:t>
            </a:r>
            <a:endParaRPr lang="en-US" altLang="zh-CN" sz="2000" dirty="0" smtClean="0">
              <a:hlinkClick r:id="rId1"/>
            </a:endParaRPr>
          </a:p>
          <a:p>
            <a:pPr>
              <a:buNone/>
            </a:pPr>
            <a:r>
              <a:rPr lang="en-US" altLang="zh-CN" sz="2000" dirty="0" smtClean="0">
                <a:hlinkClick r:id="rId1"/>
              </a:rPr>
              <a:t>http://www.hkrob.com/admintools/softload/login.html</a:t>
            </a:r>
            <a:endParaRPr lang="en-US" altLang="zh-CN" sz="2000" dirty="0" smtClean="0"/>
          </a:p>
          <a:p>
            <a:r>
              <a:rPr lang="en-US" altLang="zh-CN" sz="2000" dirty="0" smtClean="0"/>
              <a:t>Click “</a:t>
            </a:r>
            <a:r>
              <a:rPr lang="zh-CN" altLang="en-US" sz="2000" dirty="0" smtClean="0"/>
              <a:t>新建记录</a:t>
            </a:r>
            <a:r>
              <a:rPr lang="en-US" altLang="zh-CN" sz="2000" dirty="0" smtClean="0"/>
              <a:t>”, See next page</a:t>
            </a:r>
            <a:endParaRPr lang="en-US" altLang="zh-CN" sz="2000"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2289" name="Picture 1" descr="C:\Users\hitpo\AppData\Roaming\Tencent\Users\1841376402\QQ\WinTemp\RichOle\BXF01JI@R4WD5{D(OK@{$5D.png"/>
          <p:cNvPicPr>
            <a:picLocks noChangeAspect="1" noChangeArrowheads="1"/>
          </p:cNvPicPr>
          <p:nvPr/>
        </p:nvPicPr>
        <p:blipFill>
          <a:blip r:embed="rId2" cstate="print"/>
          <a:srcRect/>
          <a:stretch>
            <a:fillRect/>
          </a:stretch>
        </p:blipFill>
        <p:spPr bwMode="auto">
          <a:xfrm>
            <a:off x="2603500" y="3014076"/>
            <a:ext cx="7473950" cy="3354973"/>
          </a:xfrm>
          <a:prstGeom prst="rect">
            <a:avLst/>
          </a:prstGeom>
          <a:noFill/>
        </p:spPr>
      </p:pic>
      <p:sp>
        <p:nvSpPr>
          <p:cNvPr id="11" name="Rounded Rectangle 10"/>
          <p:cNvSpPr/>
          <p:nvPr/>
        </p:nvSpPr>
        <p:spPr>
          <a:xfrm>
            <a:off x="2222500" y="2946400"/>
            <a:ext cx="1663700" cy="952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1" name="Picture 3" descr="C:\Users\hitpo\AppData\Roaming\Tencent\Users\1841376402\QQ\WinTemp\RichOle\)803`0C1_XP7`NG7FD(M2W2.png"/>
          <p:cNvPicPr>
            <a:picLocks noChangeAspect="1" noChangeArrowheads="1"/>
          </p:cNvPicPr>
          <p:nvPr/>
        </p:nvPicPr>
        <p:blipFill>
          <a:blip r:embed="rId3" cstate="print"/>
          <a:srcRect/>
          <a:stretch>
            <a:fillRect/>
          </a:stretch>
        </p:blipFill>
        <p:spPr bwMode="auto">
          <a:xfrm>
            <a:off x="7073900" y="1524000"/>
            <a:ext cx="4029075" cy="2390775"/>
          </a:xfrm>
          <a:prstGeom prst="rect">
            <a:avLst/>
          </a:prstGeom>
          <a:noFill/>
          <a:scene3d>
            <a:camera prst="orthographicFront"/>
            <a:lightRig rig="threePt" dir="t"/>
          </a:scene3d>
          <a:sp3d>
            <a:bevelT w="50800" h="50800"/>
            <a:bevelB w="50800" h="50800"/>
          </a:sp3d>
        </p:spPr>
      </p:pic>
      <p:cxnSp>
        <p:nvCxnSpPr>
          <p:cNvPr id="15" name="Straight Arrow Connector 14"/>
          <p:cNvCxnSpPr>
            <a:stCxn id="11" idx="3"/>
            <a:endCxn id="12291" idx="1"/>
          </p:cNvCxnSpPr>
          <p:nvPr/>
        </p:nvCxnSpPr>
        <p:spPr>
          <a:xfrm flipV="1">
            <a:off x="3886200" y="2719388"/>
            <a:ext cx="3187700" cy="703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574675"/>
          </a:xfrm>
        </p:spPr>
        <p:txBody>
          <a:bodyPr>
            <a:normAutofit fontScale="90000"/>
          </a:bodyPr>
          <a:lstStyle/>
          <a:p>
            <a:r>
              <a:rPr lang="en-US" altLang="zh-CN" dirty="0" smtClean="0"/>
              <a:t>SW Upgrade from Remote Server – STEP1</a:t>
            </a:r>
            <a:endParaRPr lang="zh-CN" altLang="en-US" dirty="0"/>
          </a:p>
        </p:txBody>
      </p:sp>
      <p:sp>
        <p:nvSpPr>
          <p:cNvPr id="3" name="Content Placeholder 2"/>
          <p:cNvSpPr>
            <a:spLocks noGrp="1"/>
          </p:cNvSpPr>
          <p:nvPr>
            <p:ph idx="1"/>
          </p:nvPr>
        </p:nvSpPr>
        <p:spPr>
          <a:xfrm>
            <a:off x="838200" y="1016000"/>
            <a:ext cx="10515600" cy="5160963"/>
          </a:xfrm>
        </p:spPr>
        <p:txBody>
          <a:bodyPr>
            <a:normAutofit/>
          </a:bodyPr>
          <a:lstStyle/>
          <a:p>
            <a:r>
              <a:rPr lang="en-US" altLang="zh-CN" sz="1800" dirty="0" smtClean="0"/>
              <a:t>Entity: </a:t>
            </a:r>
            <a:endParaRPr lang="en-US" altLang="zh-CN" sz="1800" dirty="0" smtClean="0"/>
          </a:p>
          <a:p>
            <a:pPr lvl="1"/>
            <a:r>
              <a:rPr lang="en-US" altLang="zh-CN" sz="1400" dirty="0" smtClean="0"/>
              <a:t>IHU_SW: </a:t>
            </a:r>
            <a:r>
              <a:rPr lang="en-US" altLang="zh-CN" sz="1400" dirty="0" err="1" smtClean="0"/>
              <a:t>ihu</a:t>
            </a:r>
            <a:r>
              <a:rPr lang="en-US" altLang="zh-CN" sz="1400" dirty="0" smtClean="0"/>
              <a:t> </a:t>
            </a:r>
            <a:r>
              <a:rPr lang="en-US" altLang="zh-CN" sz="1400" dirty="0" err="1" smtClean="0"/>
              <a:t>sw</a:t>
            </a:r>
            <a:r>
              <a:rPr lang="en-US" altLang="zh-CN" sz="1400" dirty="0" smtClean="0"/>
              <a:t> (.BIN)</a:t>
            </a:r>
            <a:endParaRPr lang="en-US" altLang="zh-CN" sz="1400" dirty="0" smtClean="0"/>
          </a:p>
          <a:p>
            <a:pPr lvl="1"/>
            <a:r>
              <a:rPr lang="en-US" altLang="zh-CN" sz="1400" dirty="0" smtClean="0"/>
              <a:t>HCU_DB : .</a:t>
            </a:r>
            <a:r>
              <a:rPr lang="en-US" altLang="zh-CN" sz="1400" dirty="0" err="1" smtClean="0"/>
              <a:t>sql</a:t>
            </a:r>
            <a:r>
              <a:rPr lang="en-US" altLang="zh-CN" sz="1400" dirty="0" smtClean="0"/>
              <a:t> (.SQL)</a:t>
            </a:r>
            <a:endParaRPr lang="en-US" altLang="zh-CN" sz="1400" dirty="0" smtClean="0"/>
          </a:p>
          <a:p>
            <a:pPr lvl="1"/>
            <a:r>
              <a:rPr lang="en-US" altLang="zh-CN" sz="1400" dirty="0" smtClean="0"/>
              <a:t>HCU_SW: </a:t>
            </a:r>
            <a:r>
              <a:rPr lang="en-US" altLang="zh-CN" sz="1400" dirty="0" err="1" smtClean="0"/>
              <a:t>hcu</a:t>
            </a:r>
            <a:r>
              <a:rPr lang="en-US" altLang="zh-CN" sz="1400" dirty="0" smtClean="0"/>
              <a:t>/</a:t>
            </a:r>
            <a:r>
              <a:rPr lang="en-US" altLang="zh-CN" sz="1400" dirty="0" err="1" smtClean="0"/>
              <a:t>PrjBfsc</a:t>
            </a:r>
            <a:r>
              <a:rPr lang="en-US" altLang="zh-CN" sz="1400" dirty="0" smtClean="0"/>
              <a:t> </a:t>
            </a:r>
            <a:r>
              <a:rPr lang="en-US" altLang="zh-CN" sz="1400" dirty="0" err="1" smtClean="0"/>
              <a:t>sw</a:t>
            </a:r>
            <a:r>
              <a:rPr lang="en-US" altLang="zh-CN" sz="1400" dirty="0" smtClean="0"/>
              <a:t> and </a:t>
            </a:r>
            <a:r>
              <a:rPr lang="en-US" altLang="zh-CN" sz="1400" dirty="0" err="1" smtClean="0"/>
              <a:t>localui</a:t>
            </a:r>
            <a:r>
              <a:rPr lang="en-US" altLang="zh-CN" sz="1400" dirty="0" smtClean="0"/>
              <a:t> (.HEX)</a:t>
            </a:r>
            <a:endParaRPr lang="en-US" altLang="zh-CN" sz="1400" dirty="0" smtClean="0"/>
          </a:p>
          <a:p>
            <a:r>
              <a:rPr lang="en-US" altLang="zh-CN" sz="1800" dirty="0" err="1" smtClean="0"/>
              <a:t>ValidFlag</a:t>
            </a:r>
            <a:r>
              <a:rPr lang="en-US" altLang="zh-CN" sz="1800" dirty="0" smtClean="0"/>
              <a:t>: Choose “VALID”</a:t>
            </a:r>
            <a:endParaRPr lang="en-US" altLang="zh-CN" sz="1800" dirty="0" smtClean="0"/>
          </a:p>
          <a:p>
            <a:r>
              <a:rPr lang="en-US" altLang="zh-CN" sz="1800" dirty="0" err="1" smtClean="0"/>
              <a:t>UpgradeFlag</a:t>
            </a:r>
            <a:r>
              <a:rPr lang="en-US" altLang="zh-CN" sz="1800" dirty="0" smtClean="0"/>
              <a:t>: Each machine HW belongs to one of the three types if “New SW Application”:</a:t>
            </a:r>
            <a:endParaRPr lang="en-US" altLang="zh-CN" sz="1800" dirty="0" smtClean="0"/>
          </a:p>
          <a:p>
            <a:pPr lvl="1"/>
            <a:r>
              <a:rPr lang="en-US" altLang="zh-CN" sz="1400" dirty="0" smtClean="0"/>
              <a:t>PATCH: In Factory HW</a:t>
            </a:r>
            <a:endParaRPr lang="en-US" altLang="zh-CN" sz="1400" dirty="0" smtClean="0"/>
          </a:p>
          <a:p>
            <a:pPr lvl="1"/>
            <a:r>
              <a:rPr lang="en-US" altLang="zh-CN" sz="1400" dirty="0" smtClean="0"/>
              <a:t>TRIAL: Apply in Trial HW</a:t>
            </a:r>
            <a:endParaRPr lang="en-US" altLang="zh-CN" sz="1400" dirty="0" smtClean="0"/>
          </a:p>
          <a:p>
            <a:pPr lvl="1"/>
            <a:r>
              <a:rPr lang="en-US" altLang="zh-CN" sz="1400" dirty="0" smtClean="0"/>
              <a:t>STABLE: Apply in Stable HW</a:t>
            </a:r>
            <a:endParaRPr lang="en-US" altLang="zh-CN" sz="1800" dirty="0" smtClean="0"/>
          </a:p>
          <a:p>
            <a:r>
              <a:rPr lang="en-US" altLang="zh-CN" sz="1800" dirty="0" err="1" smtClean="0"/>
              <a:t>HWType</a:t>
            </a:r>
            <a:r>
              <a:rPr lang="en-US" altLang="zh-CN" sz="1800" dirty="0" smtClean="0"/>
              <a:t>: 8001 for BFSC (</a:t>
            </a:r>
            <a:r>
              <a:rPr lang="zh-CN" altLang="en-US" sz="1800" dirty="0" smtClean="0"/>
              <a:t>组合称</a:t>
            </a:r>
            <a:r>
              <a:rPr lang="en-US" altLang="zh-CN" sz="1800" dirty="0" smtClean="0"/>
              <a:t>)</a:t>
            </a:r>
            <a:endParaRPr lang="en-US" altLang="zh-CN" sz="1800" dirty="0" smtClean="0"/>
          </a:p>
          <a:p>
            <a:r>
              <a:rPr lang="en-US" altLang="zh-CN" sz="1800" dirty="0" err="1" smtClean="0"/>
              <a:t>HWPemID</a:t>
            </a:r>
            <a:r>
              <a:rPr lang="en-US" altLang="zh-CN" sz="1800" dirty="0" smtClean="0"/>
              <a:t>: HW PEM Version </a:t>
            </a:r>
            <a:endParaRPr lang="en-US" altLang="zh-CN" sz="1800" dirty="0" smtClean="0"/>
          </a:p>
          <a:p>
            <a:r>
              <a:rPr lang="en-US" altLang="zh-CN" sz="1800" dirty="0" err="1" smtClean="0"/>
              <a:t>SWRel</a:t>
            </a:r>
            <a:r>
              <a:rPr lang="en-US" altLang="zh-CN" sz="1800" dirty="0" smtClean="0"/>
              <a:t>: SW Release ID</a:t>
            </a:r>
            <a:endParaRPr lang="en-US" altLang="zh-CN" sz="1800" dirty="0" smtClean="0"/>
          </a:p>
          <a:p>
            <a:r>
              <a:rPr lang="en-US" altLang="zh-CN" sz="1800" dirty="0" err="1" smtClean="0"/>
              <a:t>SWVer</a:t>
            </a:r>
            <a:r>
              <a:rPr lang="en-US" altLang="zh-CN" sz="1800" dirty="0" smtClean="0"/>
              <a:t>: SW Version ID</a:t>
            </a:r>
            <a:endParaRPr lang="en-US" altLang="zh-CN" sz="1800" dirty="0" smtClean="0"/>
          </a:p>
          <a:p>
            <a:r>
              <a:rPr lang="en-US" altLang="zh-CN" sz="1800" dirty="0" err="1" smtClean="0"/>
              <a:t>DBVer</a:t>
            </a:r>
            <a:r>
              <a:rPr lang="en-US" altLang="zh-CN" sz="1800" dirty="0" smtClean="0"/>
              <a:t>: hcudb.slq ID</a:t>
            </a:r>
            <a:endParaRPr lang="en-US" altLang="zh-CN" sz="1800" dirty="0" smtClean="0"/>
          </a:p>
          <a:p>
            <a:pPr>
              <a:buNone/>
            </a:pPr>
            <a:endParaRPr lang="zh-CN" altLang="en-US" sz="18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0241" name="Picture 1" descr="C:\Users\hitpo\AppData\Roaming\Tencent\Users\1841376402\QQ\WinTemp\RichOle\Y~97$}Q[XWZRGGT)}5Z3SCJ.png"/>
          <p:cNvPicPr>
            <a:picLocks noChangeAspect="1" noChangeArrowheads="1"/>
          </p:cNvPicPr>
          <p:nvPr/>
        </p:nvPicPr>
        <p:blipFill>
          <a:blip r:embed="rId1" cstate="print"/>
          <a:srcRect/>
          <a:stretch>
            <a:fillRect/>
          </a:stretch>
        </p:blipFill>
        <p:spPr bwMode="auto">
          <a:xfrm>
            <a:off x="6426200" y="2868960"/>
            <a:ext cx="5041900" cy="3754089"/>
          </a:xfrm>
          <a:prstGeom prst="rect">
            <a:avLst/>
          </a:prstGeom>
          <a:noFill/>
        </p:spPr>
      </p:pic>
      <p:pic>
        <p:nvPicPr>
          <p:cNvPr id="4097" name="Picture 1" descr="C:\Users\hitpo\AppData\Roaming\Tencent\Users\1841376402\QQ\WinTemp\RichOle\$MCGAO7SNSZXAZPO`D24Q]R.png"/>
          <p:cNvPicPr>
            <a:picLocks noChangeAspect="1" noChangeArrowheads="1"/>
          </p:cNvPicPr>
          <p:nvPr/>
        </p:nvPicPr>
        <p:blipFill>
          <a:blip r:embed="rId2" cstate="print"/>
          <a:srcRect/>
          <a:stretch>
            <a:fillRect/>
          </a:stretch>
        </p:blipFill>
        <p:spPr bwMode="auto">
          <a:xfrm>
            <a:off x="5105400" y="738674"/>
            <a:ext cx="3223616" cy="1687026"/>
          </a:xfrm>
          <a:prstGeom prst="rect">
            <a:avLst/>
          </a:prstGeom>
          <a:noFill/>
        </p:spPr>
      </p:pic>
      <p:cxnSp>
        <p:nvCxnSpPr>
          <p:cNvPr id="10" name="Straight Arrow Connector 9"/>
          <p:cNvCxnSpPr/>
          <p:nvPr/>
        </p:nvCxnSpPr>
        <p:spPr>
          <a:xfrm flipV="1">
            <a:off x="3378200" y="1231900"/>
            <a:ext cx="2387600" cy="17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37100" y="1485900"/>
            <a:ext cx="990600" cy="444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251200" y="1346200"/>
            <a:ext cx="250190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6775"/>
          </a:xfrm>
        </p:spPr>
        <p:txBody>
          <a:bodyPr>
            <a:normAutofit fontScale="90000"/>
          </a:bodyPr>
          <a:lstStyle/>
          <a:p>
            <a:r>
              <a:rPr lang="en-US" dirty="0" smtClean="0"/>
              <a:t>How to make sure HCU and IHU can upgrade from Remote Server</a:t>
            </a:r>
            <a:endParaRPr lang="en-US" dirty="0"/>
          </a:p>
        </p:txBody>
      </p:sp>
      <p:sp>
        <p:nvSpPr>
          <p:cNvPr id="3" name="Content Placeholder 2"/>
          <p:cNvSpPr>
            <a:spLocks noGrp="1"/>
          </p:cNvSpPr>
          <p:nvPr>
            <p:ph idx="1"/>
          </p:nvPr>
        </p:nvSpPr>
        <p:spPr>
          <a:xfrm>
            <a:off x="838200" y="1447800"/>
            <a:ext cx="10515600" cy="4729163"/>
          </a:xfrm>
        </p:spPr>
        <p:txBody>
          <a:bodyPr>
            <a:noAutofit/>
          </a:bodyPr>
          <a:lstStyle/>
          <a:p>
            <a:pPr>
              <a:buNone/>
            </a:pPr>
            <a:r>
              <a:rPr lang="en-US" altLang="zh-CN" sz="1800" dirty="0" smtClean="0"/>
              <a:t>File and directory list in HCU:</a:t>
            </a:r>
            <a:endParaRPr lang="en-US" altLang="zh-CN" sz="1800" dirty="0" smtClean="0"/>
          </a:p>
          <a:p>
            <a:r>
              <a:rPr lang="en-US" altLang="zh-CN" sz="1800" dirty="0" smtClean="0"/>
              <a:t>/</a:t>
            </a:r>
            <a:r>
              <a:rPr lang="en-US" altLang="zh-CN" sz="1800" dirty="0" err="1" smtClean="0"/>
              <a:t>var</a:t>
            </a:r>
            <a:r>
              <a:rPr lang="en-US" altLang="zh-CN" sz="1800" dirty="0" smtClean="0"/>
              <a:t>/</a:t>
            </a:r>
            <a:r>
              <a:rPr lang="en-US" altLang="zh-CN" sz="1800" dirty="0" err="1" smtClean="0"/>
              <a:t>hcu</a:t>
            </a:r>
            <a:r>
              <a:rPr lang="en-US" altLang="zh-CN" sz="1800" dirty="0" smtClean="0"/>
              <a:t>/</a:t>
            </a:r>
            <a:r>
              <a:rPr lang="en-US" altLang="zh-CN" sz="1800" dirty="0" err="1" smtClean="0"/>
              <a:t>hcu_sw_active</a:t>
            </a:r>
            <a:r>
              <a:rPr lang="en-US" altLang="zh-CN" sz="1800" dirty="0" smtClean="0"/>
              <a:t>/    -&gt; SW downloaded will be save here</a:t>
            </a:r>
            <a:endParaRPr lang="en-US" altLang="zh-CN" sz="1800" dirty="0" smtClean="0"/>
          </a:p>
          <a:p>
            <a:r>
              <a:rPr lang="en-US" altLang="zh-CN" sz="1800" dirty="0" smtClean="0"/>
              <a:t>/</a:t>
            </a:r>
            <a:r>
              <a:rPr lang="en-US" altLang="zh-CN" sz="1800" dirty="0" err="1" smtClean="0"/>
              <a:t>var</a:t>
            </a:r>
            <a:r>
              <a:rPr lang="en-US" altLang="zh-CN" sz="1800" dirty="0" smtClean="0"/>
              <a:t>/</a:t>
            </a:r>
            <a:r>
              <a:rPr lang="en-US" altLang="zh-CN" sz="1800" dirty="0" err="1" smtClean="0"/>
              <a:t>hcu</a:t>
            </a:r>
            <a:r>
              <a:rPr lang="en-US" altLang="zh-CN" sz="1800" dirty="0" smtClean="0"/>
              <a:t>/</a:t>
            </a:r>
            <a:r>
              <a:rPr lang="en-US" altLang="zh-CN" sz="1800" dirty="0" err="1" smtClean="0"/>
              <a:t>hcu_new</a:t>
            </a:r>
            <a:r>
              <a:rPr lang="en-US" altLang="zh-CN" sz="1800" dirty="0" smtClean="0"/>
              <a:t>                -&gt; SW zip file contains </a:t>
            </a:r>
            <a:r>
              <a:rPr lang="en-US" altLang="zh-CN" sz="1800" dirty="0" err="1" smtClean="0"/>
              <a:t>hcu</a:t>
            </a:r>
            <a:r>
              <a:rPr lang="en-US" altLang="zh-CN" sz="1800" dirty="0" smtClean="0"/>
              <a:t> executable and also .</a:t>
            </a:r>
            <a:r>
              <a:rPr lang="en-US" altLang="zh-CN" sz="1800" dirty="0" err="1" smtClean="0"/>
              <a:t>sql</a:t>
            </a:r>
            <a:r>
              <a:rPr lang="en-US" altLang="zh-CN" sz="1800" dirty="0" smtClean="0"/>
              <a:t> incremental database</a:t>
            </a:r>
            <a:endParaRPr lang="en-US" altLang="zh-CN" sz="1800" dirty="0" smtClean="0"/>
          </a:p>
          <a:p>
            <a:r>
              <a:rPr lang="en-US" altLang="zh-CN" sz="1800" dirty="0" smtClean="0"/>
              <a:t>/</a:t>
            </a:r>
            <a:r>
              <a:rPr lang="en-US" altLang="zh-CN" sz="1800" dirty="0" err="1" smtClean="0"/>
              <a:t>var</a:t>
            </a:r>
            <a:r>
              <a:rPr lang="en-US" altLang="zh-CN" sz="1800" dirty="0" smtClean="0"/>
              <a:t>/</a:t>
            </a:r>
            <a:r>
              <a:rPr lang="en-US" altLang="zh-CN" sz="1800" dirty="0" err="1" smtClean="0"/>
              <a:t>hcu</a:t>
            </a:r>
            <a:r>
              <a:rPr lang="en-US" altLang="zh-CN" sz="1800" dirty="0" smtClean="0"/>
              <a:t>/</a:t>
            </a:r>
            <a:r>
              <a:rPr lang="en-US" altLang="zh-CN" sz="1800" dirty="0" err="1" smtClean="0"/>
              <a:t>hcu</a:t>
            </a:r>
            <a:r>
              <a:rPr lang="en-US" altLang="zh-CN" sz="1800" dirty="0" smtClean="0"/>
              <a:t>                          -&gt; </a:t>
            </a:r>
            <a:r>
              <a:rPr lang="en-US" altLang="zh-CN" sz="1800" dirty="0" err="1" smtClean="0"/>
              <a:t>hcu</a:t>
            </a:r>
            <a:r>
              <a:rPr lang="en-US" altLang="zh-CN" sz="1800" dirty="0" smtClean="0"/>
              <a:t> executable file</a:t>
            </a:r>
            <a:endParaRPr lang="en-US" altLang="zh-CN" sz="1800" dirty="0" smtClean="0"/>
          </a:p>
          <a:p>
            <a:r>
              <a:rPr lang="en-US" altLang="zh-CN" sz="1800" dirty="0" smtClean="0"/>
              <a:t>/</a:t>
            </a:r>
            <a:r>
              <a:rPr lang="en-US" altLang="zh-CN" sz="1800" dirty="0" err="1" smtClean="0"/>
              <a:t>var</a:t>
            </a:r>
            <a:r>
              <a:rPr lang="en-US" altLang="zh-CN" sz="1800" dirty="0" smtClean="0"/>
              <a:t>/</a:t>
            </a:r>
            <a:r>
              <a:rPr lang="en-US" altLang="zh-CN" sz="1800" dirty="0" err="1" smtClean="0"/>
              <a:t>hcu</a:t>
            </a:r>
            <a:r>
              <a:rPr lang="en-US" altLang="zh-CN" sz="1800" dirty="0" smtClean="0"/>
              <a:t>/</a:t>
            </a:r>
            <a:r>
              <a:rPr lang="en-US" altLang="zh-CN" sz="1800" dirty="0" err="1" smtClean="0"/>
              <a:t>cfg</a:t>
            </a:r>
            <a:r>
              <a:rPr lang="en-US" altLang="zh-CN" sz="1800" dirty="0" smtClean="0"/>
              <a:t>/hcuboot.cfg     </a:t>
            </a:r>
            <a:r>
              <a:rPr lang="en-US" altLang="zh-CN" sz="1800" b="1" dirty="0" smtClean="0">
                <a:solidFill>
                  <a:srgbClr val="C00000"/>
                </a:solidFill>
              </a:rPr>
              <a:t>-&gt; this FILE will need to be modified only in FACTORY!!!!</a:t>
            </a:r>
            <a:endParaRPr lang="en-US" altLang="zh-CN" sz="1800" b="1" dirty="0" smtClean="0">
              <a:solidFill>
                <a:srgbClr val="C00000"/>
              </a:solidFill>
            </a:endParaRPr>
          </a:p>
          <a:p>
            <a:r>
              <a:rPr lang="en-US" altLang="zh-CN" sz="1800" dirty="0" smtClean="0"/>
              <a:t>/etc/</a:t>
            </a:r>
            <a:r>
              <a:rPr lang="en-US" altLang="zh-CN" sz="1800" dirty="0" err="1" smtClean="0"/>
              <a:t>init.d</a:t>
            </a:r>
            <a:r>
              <a:rPr lang="en-US" altLang="zh-CN" sz="1800" dirty="0" smtClean="0"/>
              <a:t>/hcu.sh                   -&gt; shell script will be run every time reboot, to replace the old </a:t>
            </a:r>
            <a:r>
              <a:rPr lang="en-US" altLang="zh-CN" sz="1800" dirty="0" err="1" smtClean="0"/>
              <a:t>hcu</a:t>
            </a:r>
            <a:r>
              <a:rPr lang="en-US" altLang="zh-CN" sz="1800" dirty="0" smtClean="0"/>
              <a:t> SW with new </a:t>
            </a:r>
            <a:endParaRPr lang="en-US" altLang="zh-CN" sz="1800" dirty="0" smtClean="0"/>
          </a:p>
          <a:p>
            <a:endParaRPr lang="en-US" altLang="zh-CN" sz="1800" dirty="0" smtClean="0"/>
          </a:p>
          <a:p>
            <a:pPr>
              <a:buNone/>
            </a:pPr>
            <a:r>
              <a:rPr lang="en-US" altLang="zh-CN" sz="1800" dirty="0" smtClean="0"/>
              <a:t>NOTE:</a:t>
            </a:r>
            <a:endParaRPr lang="en-US" altLang="zh-CN" sz="1800" dirty="0" smtClean="0"/>
          </a:p>
          <a:p>
            <a:pPr marL="342900" indent="-342900">
              <a:buAutoNum type="arabicPeriod"/>
            </a:pPr>
            <a:r>
              <a:rPr lang="en-US" altLang="zh-CN" sz="1800" dirty="0" smtClean="0"/>
              <a:t>ONLY FOR BOFENG TO UNDERSTAND THE SW UPGRADE MACHINISM</a:t>
            </a:r>
            <a:endParaRPr lang="en-US" altLang="zh-CN" sz="1800" dirty="0" smtClean="0"/>
          </a:p>
          <a:p>
            <a:pPr marL="342900" indent="-342900">
              <a:buAutoNum type="arabicPeriod"/>
            </a:pPr>
            <a:r>
              <a:rPr lang="en-US" altLang="zh-CN" sz="1800" dirty="0" smtClean="0"/>
              <a:t>Make sure all directly is executable/entered by everyone</a:t>
            </a:r>
            <a:endParaRPr lang="en-US" altLang="zh-CN" sz="1800" dirty="0" smtClean="0"/>
          </a:p>
          <a:p>
            <a:pPr marL="342900" indent="-342900">
              <a:buAutoNum type="arabicPeriod"/>
            </a:pPr>
            <a:r>
              <a:rPr lang="en-US" altLang="zh-CN" sz="1800" dirty="0" smtClean="0"/>
              <a:t>DO NOT TOUCH THESE FILE WHEN DELIVERED TO CUSTOMER</a:t>
            </a:r>
            <a:endParaRPr lang="en-US" altLang="zh-CN" sz="1800" dirty="0" smtClean="0"/>
          </a:p>
          <a:p>
            <a:pPr marL="342900" indent="-342900">
              <a:buAutoNum type="arabicPeriod"/>
            </a:pPr>
            <a:endParaRPr lang="en-US" altLang="zh-CN" sz="1800" dirty="0" smtClean="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738"/>
            <a:ext cx="10515600" cy="765175"/>
          </a:xfrm>
        </p:spPr>
        <p:txBody>
          <a:bodyPr>
            <a:normAutofit/>
          </a:bodyPr>
          <a:lstStyle/>
          <a:p>
            <a:r>
              <a:rPr lang="en-US" altLang="zh-CN" sz="3600" dirty="0" smtClean="0"/>
              <a:t>AUTO STARTUP GUI – INITIAL COMMISION (</a:t>
            </a:r>
            <a:r>
              <a:rPr lang="zh-CN" altLang="en-US" sz="3600" dirty="0" smtClean="0"/>
              <a:t>初始安装</a:t>
            </a:r>
            <a:r>
              <a:rPr lang="en-US" altLang="zh-CN" sz="3600" dirty="0" smtClean="0"/>
              <a:t>)</a:t>
            </a:r>
            <a:endParaRPr lang="en-US" sz="3600" dirty="0"/>
          </a:p>
        </p:txBody>
      </p:sp>
      <p:sp>
        <p:nvSpPr>
          <p:cNvPr id="3" name="Content Placeholder 2"/>
          <p:cNvSpPr>
            <a:spLocks noGrp="1"/>
          </p:cNvSpPr>
          <p:nvPr>
            <p:ph idx="1"/>
          </p:nvPr>
        </p:nvSpPr>
        <p:spPr>
          <a:xfrm>
            <a:off x="838200" y="658907"/>
            <a:ext cx="10820400" cy="5432611"/>
          </a:xfrm>
        </p:spPr>
        <p:txBody>
          <a:bodyPr>
            <a:noAutofit/>
          </a:bodyPr>
          <a:lstStyle/>
          <a:p>
            <a:pPr marL="0" indent="0">
              <a:buNone/>
            </a:pPr>
            <a:r>
              <a:rPr lang="zh-CN" altLang="en-US" sz="1400" b="1" dirty="0" smtClean="0">
                <a:solidFill>
                  <a:schemeClr val="accent5">
                    <a:lumMod val="50000"/>
                  </a:schemeClr>
                </a:solidFill>
              </a:rPr>
              <a:t>前提条件</a:t>
            </a:r>
            <a:r>
              <a:rPr lang="en-US" altLang="zh-CN" sz="1400" b="1" dirty="0" smtClean="0">
                <a:solidFill>
                  <a:schemeClr val="accent5">
                    <a:lumMod val="50000"/>
                  </a:schemeClr>
                </a:solidFill>
              </a:rPr>
              <a:t>(prerequisite): </a:t>
            </a:r>
            <a:endParaRPr lang="en-US" altLang="zh-CN" sz="1400" b="1" dirty="0" smtClean="0">
              <a:solidFill>
                <a:schemeClr val="accent5">
                  <a:lumMod val="50000"/>
                </a:schemeClr>
              </a:solidFill>
            </a:endParaRPr>
          </a:p>
          <a:p>
            <a:pPr marL="0" indent="0">
              <a:lnSpc>
                <a:spcPct val="100000"/>
              </a:lnSpc>
              <a:spcBef>
                <a:spcPts val="0"/>
              </a:spcBef>
              <a:buNone/>
            </a:pPr>
            <a:r>
              <a:rPr lang="en-US" altLang="zh-CN" sz="1400" b="1" dirty="0" smtClean="0">
                <a:solidFill>
                  <a:schemeClr val="accent5">
                    <a:lumMod val="50000"/>
                  </a:schemeClr>
                </a:solidFill>
              </a:rPr>
              <a:t>1) </a:t>
            </a:r>
            <a:r>
              <a:rPr lang="en-US" sz="1400" b="1" dirty="0" smtClean="0">
                <a:solidFill>
                  <a:schemeClr val="accent5">
                    <a:lumMod val="50000"/>
                  </a:schemeClr>
                </a:solidFill>
              </a:rPr>
              <a:t>Install </a:t>
            </a:r>
            <a:r>
              <a:rPr lang="en-US" sz="1400" b="1" dirty="0" err="1" smtClean="0">
                <a:solidFill>
                  <a:schemeClr val="accent5">
                    <a:lumMod val="50000"/>
                  </a:schemeClr>
                </a:solidFill>
              </a:rPr>
              <a:t>ubuntu</a:t>
            </a:r>
            <a:r>
              <a:rPr lang="en-US" sz="1400" b="1" dirty="0" smtClean="0">
                <a:solidFill>
                  <a:schemeClr val="accent5">
                    <a:lumMod val="50000"/>
                  </a:schemeClr>
                </a:solidFill>
              </a:rPr>
              <a:t> and all libraries, includes LAMP, CAN, MQTT, etc … </a:t>
            </a:r>
            <a:endParaRPr lang="en-US" sz="1400" b="1" dirty="0" smtClean="0">
              <a:solidFill>
                <a:schemeClr val="accent5">
                  <a:lumMod val="50000"/>
                </a:schemeClr>
              </a:solidFill>
            </a:endParaRPr>
          </a:p>
          <a:p>
            <a:pPr marL="0" indent="0">
              <a:lnSpc>
                <a:spcPct val="100000"/>
              </a:lnSpc>
              <a:spcBef>
                <a:spcPts val="0"/>
              </a:spcBef>
              <a:buNone/>
            </a:pPr>
            <a:r>
              <a:rPr lang="en-US" sz="1400" b="1" dirty="0" smtClean="0">
                <a:solidFill>
                  <a:schemeClr val="accent5">
                    <a:lumMod val="50000"/>
                  </a:schemeClr>
                </a:solidFill>
              </a:rPr>
              <a:t>2) Impact Initial db, this is not via SW UPGRADE SERVER, by </a:t>
            </a:r>
            <a:r>
              <a:rPr lang="en-US" sz="1400" b="1" dirty="0" err="1" smtClean="0">
                <a:solidFill>
                  <a:schemeClr val="accent5">
                    <a:lumMod val="50000"/>
                  </a:schemeClr>
                </a:solidFill>
              </a:rPr>
              <a:t>phpmyadmin</a:t>
            </a:r>
            <a:r>
              <a:rPr lang="en-US" sz="1400" b="1" dirty="0" smtClean="0">
                <a:solidFill>
                  <a:schemeClr val="accent5">
                    <a:lumMod val="50000"/>
                  </a:schemeClr>
                </a:solidFill>
              </a:rPr>
              <a:t> (BLANK DB)</a:t>
            </a:r>
            <a:endParaRPr lang="en-US" sz="1400" b="1" dirty="0" smtClean="0">
              <a:solidFill>
                <a:schemeClr val="accent5">
                  <a:lumMod val="50000"/>
                </a:schemeClr>
              </a:solidFill>
            </a:endParaRPr>
          </a:p>
          <a:p>
            <a:pPr marL="0" indent="0">
              <a:buNone/>
            </a:pPr>
            <a:r>
              <a:rPr lang="en-US" sz="1400" b="1" dirty="0" smtClean="0">
                <a:solidFill>
                  <a:schemeClr val="accent5">
                    <a:lumMod val="50000"/>
                  </a:schemeClr>
                </a:solidFill>
              </a:rPr>
              <a:t>A: </a:t>
            </a:r>
            <a:r>
              <a:rPr lang="en-US" sz="1400" b="1" dirty="0" err="1" smtClean="0">
                <a:solidFill>
                  <a:schemeClr val="accent5">
                    <a:lumMod val="50000"/>
                  </a:schemeClr>
                </a:solidFill>
              </a:rPr>
              <a:t>hcu</a:t>
            </a:r>
            <a:r>
              <a:rPr lang="en-US" sz="1400" b="1" dirty="0" smtClean="0">
                <a:solidFill>
                  <a:schemeClr val="accent5">
                    <a:lumMod val="50000"/>
                  </a:schemeClr>
                </a:solidFill>
              </a:rPr>
              <a:t> auto start</a:t>
            </a:r>
            <a:br>
              <a:rPr lang="en-US" sz="1400" dirty="0" smtClean="0"/>
            </a:br>
            <a:r>
              <a:rPr lang="en-US" sz="1400" dirty="0" smtClean="0"/>
              <a:t>1. copy hcu.sh to /etc/</a:t>
            </a:r>
            <a:r>
              <a:rPr lang="en-US" sz="1400" dirty="0" err="1" smtClean="0"/>
              <a:t>init.d</a:t>
            </a:r>
            <a:r>
              <a:rPr lang="en-US" sz="1400" dirty="0" smtClean="0"/>
              <a:t>/</a:t>
            </a:r>
            <a:br>
              <a:rPr lang="en-US" sz="1400" dirty="0" smtClean="0"/>
            </a:br>
            <a:r>
              <a:rPr lang="en-US" sz="1400" dirty="0" smtClean="0"/>
              <a:t>2. #</a:t>
            </a:r>
            <a:r>
              <a:rPr lang="en-US" sz="1400" dirty="0" err="1" smtClean="0"/>
              <a:t>cd</a:t>
            </a:r>
            <a:r>
              <a:rPr lang="en-US" sz="1400" dirty="0" smtClean="0"/>
              <a:t> /etc/</a:t>
            </a:r>
            <a:r>
              <a:rPr lang="en-US" sz="1400" dirty="0" err="1" smtClean="0"/>
              <a:t>init.d</a:t>
            </a:r>
            <a:br>
              <a:rPr lang="en-US" sz="1400" dirty="0" smtClean="0"/>
            </a:br>
            <a:r>
              <a:rPr lang="en-US" sz="1400" dirty="0" smtClean="0"/>
              <a:t>3, #</a:t>
            </a:r>
            <a:r>
              <a:rPr lang="en-US" sz="1400" dirty="0" err="1" smtClean="0"/>
              <a:t>chmod</a:t>
            </a:r>
            <a:r>
              <a:rPr lang="en-US" sz="1400" dirty="0" smtClean="0"/>
              <a:t> 755 hcu.sh</a:t>
            </a:r>
            <a:br>
              <a:rPr lang="en-US" sz="1400" dirty="0" smtClean="0"/>
            </a:br>
            <a:r>
              <a:rPr lang="en-US" sz="1400" dirty="0" smtClean="0"/>
              <a:t>2. #update-</a:t>
            </a:r>
            <a:r>
              <a:rPr lang="en-US" sz="1400" dirty="0" err="1" smtClean="0"/>
              <a:t>rc.d</a:t>
            </a:r>
            <a:r>
              <a:rPr lang="en-US" sz="1400" dirty="0" smtClean="0"/>
              <a:t> hcu.sh defaults</a:t>
            </a:r>
            <a:br>
              <a:rPr lang="en-US" sz="1400" dirty="0" smtClean="0"/>
            </a:br>
            <a:r>
              <a:rPr lang="en-US" sz="1400" dirty="0" smtClean="0"/>
              <a:t>3. #</a:t>
            </a:r>
            <a:r>
              <a:rPr lang="en-US" sz="1400" dirty="0" err="1" smtClean="0"/>
              <a:t>mkdir</a:t>
            </a:r>
            <a:r>
              <a:rPr lang="en-US" sz="1400" dirty="0" smtClean="0"/>
              <a:t> /</a:t>
            </a:r>
            <a:r>
              <a:rPr lang="en-US" sz="1400" dirty="0" err="1" smtClean="0"/>
              <a:t>var</a:t>
            </a:r>
            <a:r>
              <a:rPr lang="en-US" sz="1400" dirty="0" smtClean="0"/>
              <a:t>/</a:t>
            </a:r>
            <a:r>
              <a:rPr lang="en-US" sz="1400" dirty="0" err="1" smtClean="0"/>
              <a:t>hcu</a:t>
            </a:r>
            <a:br>
              <a:rPr lang="en-US" sz="1400" dirty="0" smtClean="0"/>
            </a:br>
            <a:r>
              <a:rPr lang="en-US" sz="1400" dirty="0" smtClean="0"/>
              <a:t>4. copy working </a:t>
            </a:r>
            <a:r>
              <a:rPr lang="en-US" sz="1400" dirty="0" err="1" smtClean="0"/>
              <a:t>PrjBfsc</a:t>
            </a:r>
            <a:r>
              <a:rPr lang="en-US" sz="1400" dirty="0" smtClean="0"/>
              <a:t> (or </a:t>
            </a:r>
            <a:r>
              <a:rPr lang="en-US" sz="1400" dirty="0" err="1" smtClean="0"/>
              <a:t>hcu</a:t>
            </a:r>
            <a:r>
              <a:rPr lang="en-US" sz="1400" dirty="0" smtClean="0"/>
              <a:t>) to /</a:t>
            </a:r>
            <a:r>
              <a:rPr lang="en-US" sz="1400" dirty="0" err="1" smtClean="0"/>
              <a:t>var</a:t>
            </a:r>
            <a:r>
              <a:rPr lang="en-US" sz="1400" dirty="0" smtClean="0"/>
              <a:t>/</a:t>
            </a:r>
            <a:r>
              <a:rPr lang="en-US" sz="1400" dirty="0" err="1" smtClean="0"/>
              <a:t>hcu</a:t>
            </a:r>
            <a:r>
              <a:rPr lang="en-US" sz="1400" dirty="0" smtClean="0"/>
              <a:t>                  </a:t>
            </a:r>
            <a:r>
              <a:rPr lang="en-US" sz="1600" b="1" dirty="0" smtClean="0"/>
              <a:t> </a:t>
            </a:r>
            <a:r>
              <a:rPr lang="en-US" sz="1600" b="1" dirty="0" smtClean="0">
                <a:solidFill>
                  <a:srgbClr val="C00000"/>
                </a:solidFill>
              </a:rPr>
              <a:t>&lt;NOTE1&gt;: Change name .HEX to .ZIP,  unzip .ZIP file, and extract the “</a:t>
            </a:r>
            <a:r>
              <a:rPr lang="en-US" sz="1600" b="1" dirty="0" err="1" smtClean="0">
                <a:solidFill>
                  <a:srgbClr val="C00000"/>
                </a:solidFill>
              </a:rPr>
              <a:t>hcu</a:t>
            </a:r>
            <a:r>
              <a:rPr lang="en-US" sz="1600" b="1" dirty="0" smtClean="0">
                <a:solidFill>
                  <a:srgbClr val="C00000"/>
                </a:solidFill>
              </a:rPr>
              <a:t>” </a:t>
            </a:r>
            <a:br>
              <a:rPr lang="en-US" sz="1600" dirty="0" smtClean="0"/>
            </a:br>
            <a:r>
              <a:rPr lang="en-US" sz="1400" dirty="0" smtClean="0"/>
              <a:t>5. </a:t>
            </a:r>
            <a:r>
              <a:rPr lang="en-US" sz="1400" dirty="0" err="1" smtClean="0"/>
              <a:t>cd</a:t>
            </a:r>
            <a:r>
              <a:rPr lang="en-US" sz="1400" dirty="0" smtClean="0"/>
              <a:t> /</a:t>
            </a:r>
            <a:r>
              <a:rPr lang="en-US" sz="1400" dirty="0" err="1" smtClean="0"/>
              <a:t>var</a:t>
            </a:r>
            <a:r>
              <a:rPr lang="en-US" sz="1400" dirty="0" smtClean="0"/>
              <a:t>/</a:t>
            </a:r>
            <a:r>
              <a:rPr lang="en-US" sz="1400" dirty="0" err="1" smtClean="0"/>
              <a:t>hcu</a:t>
            </a:r>
            <a:r>
              <a:rPr lang="en-US" sz="1400" dirty="0" smtClean="0"/>
              <a:t>/</a:t>
            </a:r>
            <a:br>
              <a:rPr lang="en-US" sz="1400" dirty="0" smtClean="0"/>
            </a:br>
            <a:r>
              <a:rPr lang="en-US" sz="1400" dirty="0" smtClean="0"/>
              <a:t>6. #</a:t>
            </a:r>
            <a:r>
              <a:rPr lang="en-US" sz="1400" dirty="0" err="1" smtClean="0"/>
              <a:t>mv</a:t>
            </a:r>
            <a:r>
              <a:rPr lang="en-US" sz="1400" dirty="0" smtClean="0"/>
              <a:t> </a:t>
            </a:r>
            <a:r>
              <a:rPr lang="en-US" sz="1400" dirty="0" err="1" smtClean="0"/>
              <a:t>PrjBfsc</a:t>
            </a:r>
            <a:r>
              <a:rPr lang="en-US" sz="1400" dirty="0" smtClean="0"/>
              <a:t> </a:t>
            </a:r>
            <a:r>
              <a:rPr lang="en-US" sz="1400" dirty="0" err="1" smtClean="0"/>
              <a:t>hcu</a:t>
            </a:r>
            <a:r>
              <a:rPr lang="en-US" sz="1400" dirty="0" smtClean="0"/>
              <a:t>                                                              </a:t>
            </a:r>
            <a:r>
              <a:rPr lang="en-US" sz="1600" b="1" dirty="0" smtClean="0"/>
              <a:t>  </a:t>
            </a:r>
            <a:r>
              <a:rPr lang="en-US" sz="1600" b="1" dirty="0" smtClean="0">
                <a:solidFill>
                  <a:srgbClr val="C00000"/>
                </a:solidFill>
              </a:rPr>
              <a:t>&lt;NOTE1&gt;: Change name .HEX to .ZIP,  unzip .ZIP file, and extract the “</a:t>
            </a:r>
            <a:r>
              <a:rPr lang="en-US" sz="1600" b="1" dirty="0" err="1" smtClean="0">
                <a:solidFill>
                  <a:srgbClr val="C00000"/>
                </a:solidFill>
              </a:rPr>
              <a:t>hcu</a:t>
            </a:r>
            <a:r>
              <a:rPr lang="en-US" sz="1600" b="1" dirty="0" smtClean="0">
                <a:solidFill>
                  <a:srgbClr val="C00000"/>
                </a:solidFill>
              </a:rPr>
              <a:t>” </a:t>
            </a:r>
            <a:br>
              <a:rPr lang="en-US" sz="1400" dirty="0" smtClean="0"/>
            </a:br>
            <a:r>
              <a:rPr lang="en-US" sz="1400" dirty="0" smtClean="0"/>
              <a:t>7. make sure /</a:t>
            </a:r>
            <a:r>
              <a:rPr lang="en-US" sz="1400" dirty="0" err="1" smtClean="0"/>
              <a:t>var</a:t>
            </a:r>
            <a:r>
              <a:rPr lang="en-US" sz="1400" dirty="0" smtClean="0"/>
              <a:t>/</a:t>
            </a:r>
            <a:r>
              <a:rPr lang="en-US" sz="1400" dirty="0" err="1" smtClean="0"/>
              <a:t>hcu</a:t>
            </a:r>
            <a:r>
              <a:rPr lang="en-US" sz="1400" dirty="0" smtClean="0"/>
              <a:t>/</a:t>
            </a:r>
            <a:r>
              <a:rPr lang="en-US" sz="1400" dirty="0" err="1" smtClean="0"/>
              <a:t>cfg</a:t>
            </a:r>
            <a:r>
              <a:rPr lang="en-US" sz="1400" dirty="0" smtClean="0"/>
              <a:t>/hcuboot.cfg exist                  </a:t>
            </a:r>
            <a:r>
              <a:rPr lang="en-US" sz="1600" b="1" dirty="0" smtClean="0">
                <a:solidFill>
                  <a:srgbClr val="C00000"/>
                </a:solidFill>
              </a:rPr>
              <a:t>&lt;NOTE2&gt;: Edit </a:t>
            </a:r>
            <a:r>
              <a:rPr lang="en-US" altLang="zh-CN" sz="1600" b="1" dirty="0" smtClean="0">
                <a:solidFill>
                  <a:srgbClr val="C00000"/>
                </a:solidFill>
              </a:rPr>
              <a:t>“</a:t>
            </a:r>
            <a:r>
              <a:rPr lang="en-US" sz="1600" b="1" dirty="0" smtClean="0">
                <a:solidFill>
                  <a:srgbClr val="C00000"/>
                </a:solidFill>
              </a:rPr>
              <a:t>hcuboot.cfg“ according next page</a:t>
            </a:r>
            <a:br>
              <a:rPr lang="en-US" sz="1400" b="1" dirty="0" smtClean="0">
                <a:solidFill>
                  <a:srgbClr val="C00000"/>
                </a:solidFill>
              </a:rPr>
            </a:br>
            <a:br>
              <a:rPr lang="en-US" sz="1400" dirty="0" smtClean="0"/>
            </a:br>
            <a:r>
              <a:rPr lang="en-US" sz="1400" dirty="0" smtClean="0"/>
              <a:t>restart computer, use following command to check whether </a:t>
            </a:r>
            <a:r>
              <a:rPr lang="en-US" sz="1400" dirty="0" err="1" smtClean="0"/>
              <a:t>hcu</a:t>
            </a:r>
            <a:r>
              <a:rPr lang="en-US" sz="1400" dirty="0" smtClean="0"/>
              <a:t> has been started automatically:</a:t>
            </a:r>
            <a:br>
              <a:rPr lang="en-US" sz="1400" dirty="0" smtClean="0"/>
            </a:br>
            <a:r>
              <a:rPr lang="en-US" sz="1400" dirty="0" smtClean="0"/>
              <a:t>#top</a:t>
            </a:r>
            <a:br>
              <a:rPr lang="en-US" sz="1400" dirty="0" smtClean="0"/>
            </a:br>
            <a:r>
              <a:rPr lang="en-US" sz="1400" dirty="0" smtClean="0"/>
              <a:t>there will be </a:t>
            </a:r>
            <a:r>
              <a:rPr lang="en-US" sz="1400" dirty="0" err="1" smtClean="0"/>
              <a:t>hcu</a:t>
            </a:r>
            <a:r>
              <a:rPr lang="en-US" sz="1400" dirty="0" smtClean="0"/>
              <a:t> process running</a:t>
            </a:r>
            <a:br>
              <a:rPr lang="en-US" sz="1400" dirty="0" smtClean="0"/>
            </a:br>
            <a:r>
              <a:rPr lang="en-US" sz="1400" dirty="0" smtClean="0"/>
              <a:t>or</a:t>
            </a:r>
            <a:br>
              <a:rPr lang="en-US" sz="1400" dirty="0" smtClean="0"/>
            </a:br>
            <a:r>
              <a:rPr lang="en-US" sz="1400" dirty="0" smtClean="0"/>
              <a:t>#</a:t>
            </a:r>
            <a:r>
              <a:rPr lang="en-US" sz="1400" dirty="0" err="1" smtClean="0"/>
              <a:t>ps</a:t>
            </a:r>
            <a:r>
              <a:rPr lang="en-US" sz="1400" dirty="0" smtClean="0"/>
              <a:t> -</a:t>
            </a:r>
            <a:r>
              <a:rPr lang="en-US" sz="1400" dirty="0" err="1" smtClean="0"/>
              <a:t>ef</a:t>
            </a:r>
            <a:r>
              <a:rPr lang="en-US" sz="1400" dirty="0" smtClean="0"/>
              <a:t> | </a:t>
            </a:r>
            <a:r>
              <a:rPr lang="en-US" sz="1400" dirty="0" err="1" smtClean="0"/>
              <a:t>grep</a:t>
            </a:r>
            <a:r>
              <a:rPr lang="en-US" sz="1400" dirty="0" smtClean="0"/>
              <a:t> </a:t>
            </a:r>
            <a:r>
              <a:rPr lang="en-US" sz="1400" dirty="0" err="1" smtClean="0"/>
              <a:t>hcu</a:t>
            </a:r>
            <a:br>
              <a:rPr lang="en-US" sz="1400" dirty="0" smtClean="0"/>
            </a:br>
            <a:br>
              <a:rPr lang="en-US" sz="1400" dirty="0" smtClean="0"/>
            </a:br>
            <a:r>
              <a:rPr lang="en-US" sz="1400" b="1" dirty="0" smtClean="0">
                <a:solidFill>
                  <a:schemeClr val="accent5">
                    <a:lumMod val="50000"/>
                  </a:schemeClr>
                </a:solidFill>
              </a:rPr>
              <a:t>B.  After login</a:t>
            </a:r>
            <a:br>
              <a:rPr lang="en-US" sz="1400" dirty="0" smtClean="0"/>
            </a:br>
            <a:r>
              <a:rPr lang="en-US" sz="1400" dirty="0" smtClean="0"/>
              <a:t>1. launch dish in GUI</a:t>
            </a:r>
            <a:br>
              <a:rPr lang="en-US" sz="1400" dirty="0" smtClean="0"/>
            </a:br>
            <a:r>
              <a:rPr lang="en-US" sz="1400" dirty="0" smtClean="0"/>
              <a:t>2. search for "start"</a:t>
            </a:r>
            <a:br>
              <a:rPr lang="en-US" sz="1400" dirty="0" smtClean="0"/>
            </a:br>
            <a:r>
              <a:rPr lang="en-US" sz="1400" dirty="0" smtClean="0"/>
              <a:t>3. run "startup applications"</a:t>
            </a:r>
            <a:br>
              <a:rPr lang="en-US" sz="1400" dirty="0" smtClean="0"/>
            </a:br>
            <a:r>
              <a:rPr lang="en-US" sz="1400" dirty="0" smtClean="0"/>
              <a:t>4. add Chromium, with following command</a:t>
            </a:r>
            <a:br>
              <a:rPr lang="en-US" sz="1400" dirty="0" smtClean="0"/>
            </a:br>
            <a:br>
              <a:rPr lang="en-US" sz="1400" dirty="0" smtClean="0"/>
            </a:br>
            <a:r>
              <a:rPr lang="en-US" sz="1400" dirty="0" smtClean="0"/>
              <a:t>/</a:t>
            </a:r>
            <a:r>
              <a:rPr lang="en-US" sz="1400" dirty="0" err="1" smtClean="0"/>
              <a:t>usr</a:t>
            </a:r>
            <a:r>
              <a:rPr lang="en-US" sz="1400" dirty="0" smtClean="0"/>
              <a:t>/bin/chromium-browser --password-store=basic --app=</a:t>
            </a:r>
            <a:r>
              <a:rPr lang="en-US" sz="1400" u="sng" dirty="0" smtClean="0">
                <a:hlinkClick r:id="rId1"/>
              </a:rPr>
              <a:t>http://localhost/</a:t>
            </a:r>
            <a:r>
              <a:rPr lang="en-US" sz="1400" u="sng" dirty="0" smtClean="0">
                <a:solidFill>
                  <a:srgbClr val="C00000"/>
                </a:solidFill>
                <a:hlinkClick r:id="rId1"/>
              </a:rPr>
              <a:t>localui</a:t>
            </a:r>
            <a:r>
              <a:rPr lang="en-US" sz="1400" u="sng" dirty="0" smtClean="0">
                <a:solidFill>
                  <a:srgbClr val="C00000"/>
                </a:solidFill>
              </a:rPr>
              <a:t>/login.html</a:t>
            </a:r>
            <a:r>
              <a:rPr lang="en-US" sz="1400" dirty="0" smtClean="0"/>
              <a:t> --start-</a:t>
            </a:r>
            <a:r>
              <a:rPr lang="en-US" sz="1400" dirty="0" err="1" smtClean="0"/>
              <a:t>fullscreen</a:t>
            </a:r>
            <a:br>
              <a:rPr lang="en-US" sz="1400" dirty="0" smtClean="0"/>
            </a:br>
            <a:br>
              <a:rPr lang="en-US" sz="1400" dirty="0" smtClean="0"/>
            </a:br>
            <a:r>
              <a:rPr lang="en-US" sz="1400" dirty="0" smtClean="0"/>
              <a:t>restart computer to check whether GUI has been pop up automatically</a:t>
            </a:r>
            <a:endParaRPr lang="en-US" sz="14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a:t>
            </a:r>
            <a:r>
              <a:rPr lang="zh-CN" altLang="en-US" dirty="0" smtClean="0"/>
              <a:t>路标与产品计划</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495"/>
            <a:ext cx="10515600" cy="798606"/>
          </a:xfrm>
        </p:spPr>
        <p:txBody>
          <a:bodyPr>
            <a:noAutofit/>
          </a:bodyPr>
          <a:lstStyle/>
          <a:p>
            <a:r>
              <a:rPr lang="en-US" altLang="zh-CN" sz="2800" dirty="0" smtClean="0"/>
              <a:t>AUTO STARTUP GUI – INITIAL COMMISION (</a:t>
            </a:r>
            <a:r>
              <a:rPr lang="zh-CN" altLang="en-US" sz="2800" dirty="0" smtClean="0"/>
              <a:t>初始安装</a:t>
            </a:r>
            <a:r>
              <a:rPr lang="en-US" altLang="zh-CN" sz="2800" dirty="0" smtClean="0"/>
              <a:t>)</a:t>
            </a:r>
            <a:br>
              <a:rPr lang="en-US" altLang="zh-CN" sz="2800" dirty="0" smtClean="0"/>
            </a:br>
            <a:r>
              <a:rPr lang="en-US" altLang="zh-CN" sz="2800" dirty="0" smtClean="0"/>
              <a:t> /</a:t>
            </a:r>
            <a:r>
              <a:rPr lang="en-US" altLang="zh-CN" sz="2800" dirty="0" err="1" smtClean="0"/>
              <a:t>var</a:t>
            </a:r>
            <a:r>
              <a:rPr lang="en-US" altLang="zh-CN" sz="2800" dirty="0" smtClean="0"/>
              <a:t>/</a:t>
            </a:r>
            <a:r>
              <a:rPr lang="en-US" altLang="zh-CN" sz="2800" dirty="0" err="1" smtClean="0"/>
              <a:t>hcu</a:t>
            </a:r>
            <a:r>
              <a:rPr lang="en-US" altLang="zh-CN" sz="2800" dirty="0" smtClean="0"/>
              <a:t>/hcuboot.cfg</a:t>
            </a:r>
            <a:endParaRPr lang="en-US" sz="2800" dirty="0"/>
          </a:p>
        </p:txBody>
      </p:sp>
      <p:sp>
        <p:nvSpPr>
          <p:cNvPr id="3" name="Content Placeholder 2"/>
          <p:cNvSpPr>
            <a:spLocks noGrp="1"/>
          </p:cNvSpPr>
          <p:nvPr>
            <p:ph idx="1"/>
          </p:nvPr>
        </p:nvSpPr>
        <p:spPr>
          <a:xfrm>
            <a:off x="838200" y="1371600"/>
            <a:ext cx="10515600" cy="4991099"/>
          </a:xfrm>
        </p:spPr>
        <p:txBody>
          <a:bodyPr>
            <a:noAutofit/>
          </a:bodyPr>
          <a:lstStyle/>
          <a:p>
            <a:pPr>
              <a:lnSpc>
                <a:spcPts val="900"/>
              </a:lnSpc>
              <a:spcBef>
                <a:spcPts val="0"/>
              </a:spcBef>
              <a:buNone/>
            </a:pPr>
            <a:r>
              <a:rPr lang="en-US" sz="700" dirty="0" smtClean="0"/>
              <a:t>&lt;xml&gt;</a:t>
            </a:r>
            <a:endParaRPr lang="en-US" sz="700" dirty="0" smtClean="0"/>
          </a:p>
          <a:p>
            <a:pPr>
              <a:lnSpc>
                <a:spcPts val="900"/>
              </a:lnSpc>
              <a:spcBef>
                <a:spcPts val="0"/>
              </a:spcBef>
              <a:buNone/>
            </a:pPr>
            <a:r>
              <a:rPr lang="en-US" sz="700" dirty="0" smtClean="0"/>
              <a:t>		</a:t>
            </a:r>
            <a:r>
              <a:rPr lang="en-US" sz="700" dirty="0" smtClean="0">
                <a:solidFill>
                  <a:srgbClr val="C00000"/>
                </a:solidFill>
              </a:rPr>
              <a:t>&lt;</a:t>
            </a:r>
            <a:r>
              <a:rPr lang="en-US" sz="700" dirty="0" err="1" smtClean="0">
                <a:solidFill>
                  <a:srgbClr val="C00000"/>
                </a:solidFill>
              </a:rPr>
              <a:t>equLable</a:t>
            </a:r>
            <a:r>
              <a:rPr lang="en-US" sz="700" dirty="0" smtClean="0">
                <a:solidFill>
                  <a:srgbClr val="C00000"/>
                </a:solidFill>
              </a:rPr>
              <a:t>&gt;HCU_G8001BFSC_SH001&lt;/</a:t>
            </a:r>
            <a:r>
              <a:rPr lang="en-US" sz="700" dirty="0" err="1" smtClean="0">
                <a:solidFill>
                  <a:srgbClr val="C00000"/>
                </a:solidFill>
              </a:rPr>
              <a:t>equLable</a:t>
            </a:r>
            <a:r>
              <a:rPr lang="en-US" sz="700" dirty="0" smtClean="0">
                <a:solidFill>
                  <a:srgbClr val="C00000"/>
                </a:solidFill>
              </a:rPr>
              <a:t>&gt;</a:t>
            </a:r>
            <a:endParaRPr lang="en-US" sz="700" dirty="0" smtClean="0">
              <a:solidFill>
                <a:srgbClr val="C00000"/>
              </a:solidFill>
            </a:endParaRPr>
          </a:p>
          <a:p>
            <a:pPr>
              <a:lnSpc>
                <a:spcPts val="900"/>
              </a:lnSpc>
              <a:spcBef>
                <a:spcPts val="0"/>
              </a:spcBef>
              <a:buNone/>
            </a:pPr>
            <a:r>
              <a:rPr lang="en-US" sz="700" dirty="0" smtClean="0"/>
              <a:t>		&lt;</a:t>
            </a:r>
            <a:r>
              <a:rPr lang="en-US" sz="700" dirty="0" err="1" smtClean="0"/>
              <a:t>hw_mac</a:t>
            </a:r>
            <a:r>
              <a:rPr lang="en-US" sz="700" dirty="0" smtClean="0"/>
              <a:t>&gt;11:22:33:44:55&lt;/</a:t>
            </a:r>
            <a:r>
              <a:rPr lang="en-US" sz="700" dirty="0" err="1" smtClean="0"/>
              <a:t>hw_mac</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zhbMnLable</a:t>
            </a:r>
            <a:r>
              <a:rPr lang="en-US" sz="700" dirty="0" smtClean="0"/>
              <a:t>&gt;ABCDEFG1234567&lt;/</a:t>
            </a:r>
            <a:r>
              <a:rPr lang="en-US" sz="700" dirty="0" err="1" smtClean="0"/>
              <a:t>zhbMnLable</a:t>
            </a:r>
            <a:r>
              <a:rPr lang="en-US" sz="700" dirty="0" smtClean="0"/>
              <a:t>&gt;</a:t>
            </a:r>
            <a:endParaRPr lang="en-US" sz="700" dirty="0" smtClean="0"/>
          </a:p>
          <a:p>
            <a:pPr>
              <a:lnSpc>
                <a:spcPts val="900"/>
              </a:lnSpc>
              <a:spcBef>
                <a:spcPts val="0"/>
              </a:spcBef>
              <a:buNone/>
            </a:pPr>
            <a:r>
              <a:rPr lang="en-US" sz="700" dirty="0" smtClean="0"/>
              <a:t>		</a:t>
            </a:r>
            <a:r>
              <a:rPr lang="en-US" sz="700" dirty="0" smtClean="0">
                <a:solidFill>
                  <a:srgbClr val="C00000"/>
                </a:solidFill>
              </a:rPr>
              <a:t>&lt;</a:t>
            </a:r>
            <a:r>
              <a:rPr lang="en-US" sz="700" dirty="0" err="1" smtClean="0">
                <a:solidFill>
                  <a:srgbClr val="C00000"/>
                </a:solidFill>
              </a:rPr>
              <a:t>hwType</a:t>
            </a:r>
            <a:r>
              <a:rPr lang="en-US" sz="700" dirty="0" smtClean="0">
                <a:solidFill>
                  <a:srgbClr val="C00000"/>
                </a:solidFill>
              </a:rPr>
              <a:t>&gt;8001&lt;/</a:t>
            </a:r>
            <a:r>
              <a:rPr lang="en-US" sz="700" dirty="0" err="1" smtClean="0">
                <a:solidFill>
                  <a:srgbClr val="C00000"/>
                </a:solidFill>
              </a:rPr>
              <a:t>hwType</a:t>
            </a:r>
            <a:r>
              <a:rPr lang="en-US" sz="700" dirty="0" smtClean="0">
                <a:solidFill>
                  <a:srgbClr val="C00000"/>
                </a:solidFill>
              </a:rPr>
              <a:t>&gt;</a:t>
            </a:r>
            <a:endParaRPr lang="en-US" sz="700" dirty="0" smtClean="0">
              <a:solidFill>
                <a:srgbClr val="C00000"/>
              </a:solidFill>
            </a:endParaRPr>
          </a:p>
          <a:p>
            <a:pPr>
              <a:lnSpc>
                <a:spcPts val="900"/>
              </a:lnSpc>
              <a:spcBef>
                <a:spcPts val="0"/>
              </a:spcBef>
              <a:buNone/>
            </a:pPr>
            <a:r>
              <a:rPr lang="en-US" sz="700" dirty="0" smtClean="0"/>
              <a:t>		&lt;</a:t>
            </a:r>
            <a:r>
              <a:rPr lang="en-US" sz="700" dirty="0" err="1" smtClean="0"/>
              <a:t>hwPemId</a:t>
            </a:r>
            <a:r>
              <a:rPr lang="en-US" sz="700" dirty="0" smtClean="0"/>
              <a:t>&gt;3&lt;/</a:t>
            </a:r>
            <a:r>
              <a:rPr lang="en-US" sz="700" dirty="0" err="1" smtClean="0"/>
              <a:t>hwPemId</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swRelId</a:t>
            </a:r>
            <a:r>
              <a:rPr lang="en-US" sz="700" dirty="0" smtClean="0"/>
              <a:t>&gt;3&lt;/</a:t>
            </a:r>
            <a:r>
              <a:rPr lang="en-US" sz="700" dirty="0" err="1" smtClean="0"/>
              <a:t>swRelId</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swVerId</a:t>
            </a:r>
            <a:r>
              <a:rPr lang="en-US" sz="700" dirty="0" smtClean="0"/>
              <a:t>&gt;148&lt;/</a:t>
            </a:r>
            <a:r>
              <a:rPr lang="en-US" sz="700" dirty="0" err="1" smtClean="0"/>
              <a:t>swVerId</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dbVerId</a:t>
            </a:r>
            <a:r>
              <a:rPr lang="en-US" sz="700" dirty="0" smtClean="0"/>
              <a:t>&gt;111&lt;/</a:t>
            </a:r>
            <a:r>
              <a:rPr lang="en-US" sz="700" dirty="0" err="1" smtClean="0"/>
              <a:t>dbVerId</a:t>
            </a:r>
            <a:r>
              <a:rPr lang="en-US" sz="700" dirty="0" smtClean="0"/>
              <a:t>&gt;</a:t>
            </a:r>
            <a:endParaRPr lang="en-US" sz="700" dirty="0" smtClean="0"/>
          </a:p>
          <a:p>
            <a:pPr>
              <a:lnSpc>
                <a:spcPts val="900"/>
              </a:lnSpc>
              <a:spcBef>
                <a:spcPts val="0"/>
              </a:spcBef>
              <a:buNone/>
            </a:pPr>
            <a:r>
              <a:rPr lang="en-US" sz="700" dirty="0" smtClean="0"/>
              <a:t>		</a:t>
            </a:r>
            <a:r>
              <a:rPr lang="en-US" sz="700" dirty="0" smtClean="0">
                <a:solidFill>
                  <a:srgbClr val="C00000"/>
                </a:solidFill>
              </a:rPr>
              <a:t>&lt;</a:t>
            </a:r>
            <a:r>
              <a:rPr lang="en-US" sz="700" dirty="0" err="1" smtClean="0">
                <a:solidFill>
                  <a:srgbClr val="C00000"/>
                </a:solidFill>
              </a:rPr>
              <a:t>swUpgradeFlag</a:t>
            </a:r>
            <a:r>
              <a:rPr lang="en-US" sz="700" dirty="0" smtClean="0">
                <a:solidFill>
                  <a:srgbClr val="C00000"/>
                </a:solidFill>
              </a:rPr>
              <a:t>&gt;2&lt;/</a:t>
            </a:r>
            <a:r>
              <a:rPr lang="en-US" sz="700" dirty="0" err="1" smtClean="0">
                <a:solidFill>
                  <a:srgbClr val="C00000"/>
                </a:solidFill>
              </a:rPr>
              <a:t>swUpgradeFlag</a:t>
            </a:r>
            <a:r>
              <a:rPr lang="en-US" sz="700" dirty="0" smtClean="0">
                <a:solidFill>
                  <a:srgbClr val="C00000"/>
                </a:solidFill>
              </a:rPr>
              <a:t>&gt;</a:t>
            </a:r>
            <a:endParaRPr lang="en-US" sz="700" dirty="0" smtClean="0">
              <a:solidFill>
                <a:srgbClr val="C00000"/>
              </a:solidFill>
            </a:endParaRPr>
          </a:p>
          <a:p>
            <a:pPr>
              <a:lnSpc>
                <a:spcPts val="900"/>
              </a:lnSpc>
              <a:spcBef>
                <a:spcPts val="0"/>
              </a:spcBef>
              <a:buNone/>
            </a:pPr>
            <a:r>
              <a:rPr lang="en-US" sz="700" dirty="0" smtClean="0"/>
              <a:t>		&lt;</a:t>
            </a:r>
            <a:r>
              <a:rPr lang="en-US" sz="700" dirty="0" err="1" smtClean="0"/>
              <a:t>swUpgPollId</a:t>
            </a:r>
            <a:r>
              <a:rPr lang="en-US" sz="700" dirty="0" smtClean="0"/>
              <a:t>&gt;11&lt;/</a:t>
            </a:r>
            <a:r>
              <a:rPr lang="en-US" sz="700" dirty="0" err="1" smtClean="0"/>
              <a:t>swUpgPollId</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bootIndex</a:t>
            </a:r>
            <a:r>
              <a:rPr lang="en-US" sz="700" dirty="0" smtClean="0"/>
              <a:t>&gt;1&lt;/</a:t>
            </a:r>
            <a:r>
              <a:rPr lang="en-US" sz="700" dirty="0" err="1" smtClean="0"/>
              <a:t>bootIndex</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bootAreaMax</a:t>
            </a:r>
            <a:r>
              <a:rPr lang="en-US" sz="700" dirty="0" smtClean="0"/>
              <a:t>&gt;3&lt;/</a:t>
            </a:r>
            <a:r>
              <a:rPr lang="en-US" sz="700" dirty="0" err="1" smtClean="0"/>
              <a:t>bootAreaMax</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facLoadAddr</a:t>
            </a:r>
            <a:r>
              <a:rPr lang="en-US" sz="700" dirty="0" smtClean="0"/>
              <a:t>&gt;&lt;/</a:t>
            </a:r>
            <a:r>
              <a:rPr lang="en-US" sz="700" dirty="0" err="1" smtClean="0"/>
              <a:t>facLoadAddr</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facLoadSwRel</a:t>
            </a:r>
            <a:r>
              <a:rPr lang="en-US" sz="700" dirty="0" smtClean="0"/>
              <a:t>&gt;&lt;/</a:t>
            </a:r>
            <a:r>
              <a:rPr lang="en-US" sz="700" dirty="0" err="1" smtClean="0"/>
              <a:t>facLoadSwRel</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facLoadSwVer</a:t>
            </a:r>
            <a:r>
              <a:rPr lang="en-US" sz="700" dirty="0" smtClean="0"/>
              <a:t>&gt;&lt;/</a:t>
            </a:r>
            <a:r>
              <a:rPr lang="en-US" sz="700" dirty="0" err="1" smtClean="0"/>
              <a:t>facLoadSwVer</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facLoadCheckSum</a:t>
            </a:r>
            <a:r>
              <a:rPr lang="en-US" sz="700" dirty="0" smtClean="0"/>
              <a:t>&gt;&lt;/</a:t>
            </a:r>
            <a:r>
              <a:rPr lang="en-US" sz="700" dirty="0" err="1" smtClean="0"/>
              <a:t>facLoadCheckSum</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facLoadValid</a:t>
            </a:r>
            <a:r>
              <a:rPr lang="en-US" sz="700" dirty="0" smtClean="0"/>
              <a:t>&gt;&lt;/</a:t>
            </a:r>
            <a:r>
              <a:rPr lang="en-US" sz="700" dirty="0" err="1" smtClean="0"/>
              <a:t>facLoadValid</a:t>
            </a:r>
            <a:r>
              <a:rPr lang="en-US" sz="700" dirty="0" smtClean="0"/>
              <a:t>&gt;</a:t>
            </a:r>
            <a:endParaRPr lang="en-US" sz="700" dirty="0" smtClean="0"/>
          </a:p>
          <a:p>
            <a:pPr>
              <a:lnSpc>
                <a:spcPts val="900"/>
              </a:lnSpc>
              <a:spcBef>
                <a:spcPts val="0"/>
              </a:spcBef>
              <a:buNone/>
            </a:pPr>
            <a:r>
              <a:rPr lang="en-US" sz="700" dirty="0" smtClean="0"/>
              <a:t>		&lt;spare2&gt;&lt;/spare2&gt;</a:t>
            </a:r>
            <a:endParaRPr lang="en-US" sz="700" dirty="0" smtClean="0"/>
          </a:p>
          <a:p>
            <a:pPr>
              <a:lnSpc>
                <a:spcPts val="900"/>
              </a:lnSpc>
              <a:spcBef>
                <a:spcPts val="0"/>
              </a:spcBef>
              <a:buNone/>
            </a:pPr>
            <a:r>
              <a:rPr lang="en-US" sz="700" dirty="0" smtClean="0"/>
              <a:t>		&lt;bootLoad1Addr&gt;&lt;/bootLoad1Addr&gt;</a:t>
            </a:r>
            <a:endParaRPr lang="en-US" sz="700" dirty="0" smtClean="0"/>
          </a:p>
          <a:p>
            <a:pPr>
              <a:lnSpc>
                <a:spcPts val="900"/>
              </a:lnSpc>
              <a:spcBef>
                <a:spcPts val="0"/>
              </a:spcBef>
              <a:buNone/>
            </a:pPr>
            <a:r>
              <a:rPr lang="en-US" sz="700" dirty="0" smtClean="0"/>
              <a:t>		&lt;bootLoad1RelId&gt;&lt;/bootLoad1RelId&gt;</a:t>
            </a:r>
            <a:endParaRPr lang="en-US" sz="700" dirty="0" smtClean="0"/>
          </a:p>
          <a:p>
            <a:pPr>
              <a:lnSpc>
                <a:spcPts val="900"/>
              </a:lnSpc>
              <a:spcBef>
                <a:spcPts val="0"/>
              </a:spcBef>
              <a:buNone/>
            </a:pPr>
            <a:r>
              <a:rPr lang="en-US" sz="700" dirty="0" smtClean="0"/>
              <a:t>		&lt;bootLoad1VerId&gt;&lt;/bootLoad1VerId&gt;</a:t>
            </a:r>
            <a:endParaRPr lang="en-US" sz="700" dirty="0" smtClean="0"/>
          </a:p>
          <a:p>
            <a:pPr>
              <a:lnSpc>
                <a:spcPts val="900"/>
              </a:lnSpc>
              <a:spcBef>
                <a:spcPts val="0"/>
              </a:spcBef>
              <a:buNone/>
            </a:pPr>
            <a:r>
              <a:rPr lang="en-US" sz="700" dirty="0" smtClean="0"/>
              <a:t>		&lt;bootLoad1CheckSum&gt;&lt;/bootLoad1CheckSum&gt;</a:t>
            </a:r>
            <a:endParaRPr lang="en-US" sz="700" dirty="0" smtClean="0"/>
          </a:p>
          <a:p>
            <a:pPr>
              <a:lnSpc>
                <a:spcPts val="900"/>
              </a:lnSpc>
              <a:spcBef>
                <a:spcPts val="0"/>
              </a:spcBef>
              <a:buNone/>
            </a:pPr>
            <a:r>
              <a:rPr lang="en-US" sz="700" dirty="0" smtClean="0"/>
              <a:t>		&lt;bootLoad1Valid&gt;&lt;/bootLoad1Valid&gt;</a:t>
            </a:r>
            <a:endParaRPr lang="en-US" sz="700" dirty="0" smtClean="0"/>
          </a:p>
          <a:p>
            <a:pPr>
              <a:lnSpc>
                <a:spcPts val="900"/>
              </a:lnSpc>
              <a:spcBef>
                <a:spcPts val="0"/>
              </a:spcBef>
              <a:buNone/>
            </a:pPr>
            <a:r>
              <a:rPr lang="en-US" sz="700" dirty="0" smtClean="0"/>
              <a:t>		&lt;spare3&gt;&lt;/spare3&gt;</a:t>
            </a:r>
            <a:endParaRPr lang="en-US" sz="700" dirty="0" smtClean="0"/>
          </a:p>
          <a:p>
            <a:pPr>
              <a:lnSpc>
                <a:spcPts val="900"/>
              </a:lnSpc>
              <a:spcBef>
                <a:spcPts val="0"/>
              </a:spcBef>
              <a:buNone/>
            </a:pPr>
            <a:r>
              <a:rPr lang="en-US" sz="700" dirty="0" smtClean="0"/>
              <a:t>		&lt;bootLoad2Addr&gt;&lt;/bootLoad2Addr&gt;</a:t>
            </a:r>
            <a:endParaRPr lang="en-US" sz="700" dirty="0" smtClean="0"/>
          </a:p>
          <a:p>
            <a:pPr>
              <a:lnSpc>
                <a:spcPts val="900"/>
              </a:lnSpc>
              <a:spcBef>
                <a:spcPts val="0"/>
              </a:spcBef>
              <a:buNone/>
            </a:pPr>
            <a:r>
              <a:rPr lang="en-US" sz="700" dirty="0" smtClean="0"/>
              <a:t>		&lt;bootLoad2RelId&gt;&lt;/bootLoad2RelId&gt;</a:t>
            </a:r>
            <a:endParaRPr lang="en-US" sz="700" dirty="0" smtClean="0"/>
          </a:p>
          <a:p>
            <a:pPr>
              <a:lnSpc>
                <a:spcPts val="900"/>
              </a:lnSpc>
              <a:spcBef>
                <a:spcPts val="0"/>
              </a:spcBef>
              <a:buNone/>
            </a:pPr>
            <a:r>
              <a:rPr lang="en-US" sz="700" dirty="0" smtClean="0"/>
              <a:t>		&lt;bootLoad2VerId&gt;&lt;/bootLoad2VerId&gt;</a:t>
            </a:r>
            <a:endParaRPr lang="en-US" sz="700" dirty="0" smtClean="0"/>
          </a:p>
          <a:p>
            <a:pPr>
              <a:lnSpc>
                <a:spcPts val="900"/>
              </a:lnSpc>
              <a:spcBef>
                <a:spcPts val="0"/>
              </a:spcBef>
              <a:buNone/>
            </a:pPr>
            <a:r>
              <a:rPr lang="en-US" sz="700" dirty="0" smtClean="0"/>
              <a:t>		&lt;bootLoad2CheckSum&gt;&lt;/bootLoad2CheckSum&gt;</a:t>
            </a:r>
            <a:endParaRPr lang="en-US" sz="700" dirty="0" smtClean="0"/>
          </a:p>
          <a:p>
            <a:pPr>
              <a:lnSpc>
                <a:spcPts val="900"/>
              </a:lnSpc>
              <a:spcBef>
                <a:spcPts val="0"/>
              </a:spcBef>
              <a:buNone/>
            </a:pPr>
            <a:r>
              <a:rPr lang="en-US" sz="700" dirty="0" smtClean="0"/>
              <a:t>		&lt;bootLoad2Valid&gt;&lt;/bootLoad2Valid&gt;</a:t>
            </a:r>
            <a:endParaRPr lang="en-US" sz="700" dirty="0" smtClean="0"/>
          </a:p>
          <a:p>
            <a:pPr>
              <a:lnSpc>
                <a:spcPts val="900"/>
              </a:lnSpc>
              <a:spcBef>
                <a:spcPts val="0"/>
              </a:spcBef>
              <a:buNone/>
            </a:pPr>
            <a:r>
              <a:rPr lang="en-US" sz="700" dirty="0" smtClean="0"/>
              <a:t>		&lt;spare4&gt;&lt;/spare4&gt;</a:t>
            </a:r>
            <a:endParaRPr lang="en-US" sz="700" dirty="0" smtClean="0"/>
          </a:p>
          <a:p>
            <a:pPr>
              <a:lnSpc>
                <a:spcPts val="900"/>
              </a:lnSpc>
              <a:spcBef>
                <a:spcPts val="0"/>
              </a:spcBef>
              <a:buNone/>
            </a:pPr>
            <a:r>
              <a:rPr lang="en-US" sz="700" dirty="0" smtClean="0"/>
              <a:t>		&lt;bootLoad3Addr&gt;&lt;/bootLoad3Addr&gt;</a:t>
            </a:r>
            <a:endParaRPr lang="en-US" sz="700" dirty="0" smtClean="0"/>
          </a:p>
          <a:p>
            <a:pPr>
              <a:lnSpc>
                <a:spcPts val="900"/>
              </a:lnSpc>
              <a:spcBef>
                <a:spcPts val="0"/>
              </a:spcBef>
              <a:buNone/>
            </a:pPr>
            <a:r>
              <a:rPr lang="en-US" sz="700" dirty="0" smtClean="0"/>
              <a:t>		&lt;bootLoad3RelId&gt;&lt;/bootLoad3RelId&gt;</a:t>
            </a:r>
            <a:endParaRPr lang="en-US" sz="700" dirty="0" smtClean="0"/>
          </a:p>
          <a:p>
            <a:pPr>
              <a:lnSpc>
                <a:spcPts val="900"/>
              </a:lnSpc>
              <a:spcBef>
                <a:spcPts val="0"/>
              </a:spcBef>
              <a:buNone/>
            </a:pPr>
            <a:r>
              <a:rPr lang="en-US" sz="700" dirty="0" smtClean="0"/>
              <a:t>		&lt;bootLoad3VerId&gt;&lt;/bootLoad3VerId&gt;</a:t>
            </a:r>
            <a:endParaRPr lang="en-US" sz="700" dirty="0" smtClean="0"/>
          </a:p>
          <a:p>
            <a:pPr>
              <a:lnSpc>
                <a:spcPts val="900"/>
              </a:lnSpc>
              <a:spcBef>
                <a:spcPts val="0"/>
              </a:spcBef>
              <a:buNone/>
            </a:pPr>
            <a:r>
              <a:rPr lang="en-US" sz="700" dirty="0" smtClean="0"/>
              <a:t>		&lt;bootLoad3CheckSum&gt;&lt;/bootLoad3CheckSum&gt;</a:t>
            </a:r>
            <a:endParaRPr lang="en-US" sz="700" dirty="0" smtClean="0"/>
          </a:p>
          <a:p>
            <a:pPr>
              <a:lnSpc>
                <a:spcPts val="900"/>
              </a:lnSpc>
              <a:spcBef>
                <a:spcPts val="0"/>
              </a:spcBef>
              <a:buNone/>
            </a:pPr>
            <a:r>
              <a:rPr lang="en-US" sz="700" dirty="0" smtClean="0"/>
              <a:t>		&lt;bootLoad3Valid&gt;&lt;/bootLoad3Valid&gt;</a:t>
            </a:r>
            <a:endParaRPr lang="en-US" sz="700" dirty="0" smtClean="0"/>
          </a:p>
          <a:p>
            <a:pPr>
              <a:lnSpc>
                <a:spcPts val="900"/>
              </a:lnSpc>
              <a:spcBef>
                <a:spcPts val="0"/>
              </a:spcBef>
              <a:buNone/>
            </a:pPr>
            <a:r>
              <a:rPr lang="en-US" sz="700" dirty="0" smtClean="0"/>
              <a:t>		&lt;spare5&gt;&lt;/spare5&gt;</a:t>
            </a:r>
            <a:endParaRPr lang="en-US" sz="700" dirty="0" smtClean="0"/>
          </a:p>
          <a:p>
            <a:pPr>
              <a:lnSpc>
                <a:spcPts val="900"/>
              </a:lnSpc>
              <a:spcBef>
                <a:spcPts val="0"/>
              </a:spcBef>
              <a:buNone/>
            </a:pPr>
            <a:r>
              <a:rPr lang="en-US" sz="700" dirty="0" smtClean="0"/>
              <a:t>		&lt;</a:t>
            </a:r>
            <a:r>
              <a:rPr lang="en-US" sz="700" dirty="0" err="1" smtClean="0"/>
              <a:t>cipherKey</a:t>
            </a:r>
            <a:r>
              <a:rPr lang="en-US" sz="700" dirty="0" smtClean="0"/>
              <a:t>&gt;&lt;/</a:t>
            </a:r>
            <a:r>
              <a:rPr lang="en-US" sz="700" dirty="0" err="1" smtClean="0"/>
              <a:t>cipherKey</a:t>
            </a:r>
            <a:r>
              <a:rPr lang="en-US" sz="700" dirty="0" smtClean="0"/>
              <a:t>&gt;</a:t>
            </a:r>
            <a:endParaRPr lang="en-US" sz="700" dirty="0" smtClean="0"/>
          </a:p>
          <a:p>
            <a:pPr>
              <a:lnSpc>
                <a:spcPts val="900"/>
              </a:lnSpc>
              <a:spcBef>
                <a:spcPts val="0"/>
              </a:spcBef>
              <a:buNone/>
            </a:pPr>
            <a:r>
              <a:rPr lang="en-US" sz="700" dirty="0" smtClean="0"/>
              <a:t>		&lt;</a:t>
            </a:r>
            <a:r>
              <a:rPr lang="en-US" sz="700" dirty="0" err="1" smtClean="0"/>
              <a:t>rsv</a:t>
            </a:r>
            <a:r>
              <a:rPr lang="en-US" sz="700" dirty="0" smtClean="0"/>
              <a:t>&gt;&lt;/</a:t>
            </a:r>
            <a:r>
              <a:rPr lang="en-US" sz="700" dirty="0" err="1" smtClean="0"/>
              <a:t>rsv</a:t>
            </a:r>
            <a:r>
              <a:rPr lang="en-US" sz="700" dirty="0" smtClean="0"/>
              <a:t>&gt;</a:t>
            </a:r>
            <a:endParaRPr lang="en-US" sz="700" dirty="0" smtClean="0"/>
          </a:p>
          <a:p>
            <a:pPr>
              <a:lnSpc>
                <a:spcPts val="900"/>
              </a:lnSpc>
              <a:spcBef>
                <a:spcPts val="0"/>
              </a:spcBef>
              <a:buNone/>
            </a:pPr>
            <a:r>
              <a:rPr lang="en-US" sz="700" dirty="0" smtClean="0"/>
              <a:t>		</a:t>
            </a:r>
            <a:r>
              <a:rPr lang="en-US" sz="700" dirty="0" smtClean="0">
                <a:solidFill>
                  <a:srgbClr val="C00000"/>
                </a:solidFill>
              </a:rPr>
              <a:t>&lt;</a:t>
            </a:r>
            <a:r>
              <a:rPr lang="en-US" sz="700" dirty="0" err="1" smtClean="0">
                <a:solidFill>
                  <a:srgbClr val="C00000"/>
                </a:solidFill>
              </a:rPr>
              <a:t>nodeHwType</a:t>
            </a:r>
            <a:r>
              <a:rPr lang="en-US" sz="700" dirty="0" smtClean="0">
                <a:solidFill>
                  <a:srgbClr val="C00000"/>
                </a:solidFill>
              </a:rPr>
              <a:t>&gt;8001&lt;/</a:t>
            </a:r>
            <a:r>
              <a:rPr lang="en-US" sz="700" dirty="0" err="1" smtClean="0">
                <a:solidFill>
                  <a:srgbClr val="C00000"/>
                </a:solidFill>
              </a:rPr>
              <a:t>nodeHwType</a:t>
            </a:r>
            <a:r>
              <a:rPr lang="en-US" sz="700" dirty="0" smtClean="0">
                <a:solidFill>
                  <a:srgbClr val="C00000"/>
                </a:solidFill>
              </a:rPr>
              <a:t>&gt;</a:t>
            </a:r>
            <a:endParaRPr lang="en-US" sz="700" dirty="0" smtClean="0">
              <a:solidFill>
                <a:srgbClr val="C00000"/>
              </a:solidFill>
            </a:endParaRPr>
          </a:p>
          <a:p>
            <a:pPr>
              <a:lnSpc>
                <a:spcPts val="900"/>
              </a:lnSpc>
              <a:spcBef>
                <a:spcPts val="0"/>
              </a:spcBef>
              <a:buNone/>
            </a:pPr>
            <a:r>
              <a:rPr lang="en-US" sz="700" dirty="0" smtClean="0"/>
              <a:t>		&lt;</a:t>
            </a:r>
            <a:r>
              <a:rPr lang="en-US" sz="700" dirty="0" err="1" smtClean="0"/>
              <a:t>nodeHwPemId</a:t>
            </a:r>
            <a:r>
              <a:rPr lang="en-US" sz="700" dirty="0" smtClean="0"/>
              <a:t>&gt;3&lt;/</a:t>
            </a:r>
            <a:r>
              <a:rPr lang="en-US" sz="700" dirty="0" err="1" smtClean="0"/>
              <a:t>nodeHwPemId</a:t>
            </a:r>
            <a:r>
              <a:rPr lang="en-US" sz="700" dirty="0" smtClean="0"/>
              <a:t>&gt;</a:t>
            </a:r>
            <a:endParaRPr lang="en-US" sz="700" dirty="0" smtClean="0"/>
          </a:p>
          <a:p>
            <a:pPr>
              <a:lnSpc>
                <a:spcPts val="900"/>
              </a:lnSpc>
              <a:spcBef>
                <a:spcPts val="0"/>
              </a:spcBef>
              <a:buNone/>
            </a:pPr>
            <a:r>
              <a:rPr lang="en-US" sz="700" dirty="0" smtClean="0"/>
              <a:t>&lt;/xml&gt;</a:t>
            </a:r>
            <a:endParaRPr lang="en-US" sz="7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a:t>
            </a:r>
            <a:r>
              <a:rPr lang="zh-CN" altLang="en-US" dirty="0" smtClean="0"/>
              <a:t>路标与产品计划</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dirty="0"/>
          </a:p>
        </p:txBody>
      </p:sp>
      <p:sp>
        <p:nvSpPr>
          <p:cNvPr id="7" name="TextBox 6"/>
          <p:cNvSpPr txBox="1"/>
          <p:nvPr/>
        </p:nvSpPr>
        <p:spPr>
          <a:xfrm>
            <a:off x="4568825" y="2402354"/>
            <a:ext cx="5118100" cy="1954381"/>
          </a:xfrm>
          <a:prstGeom prst="rect">
            <a:avLst/>
          </a:prstGeom>
          <a:solidFill>
            <a:schemeClr val="bg2"/>
          </a:solidFill>
        </p:spPr>
        <p:txBody>
          <a:bodyPr wrap="square" rtlCol="0">
            <a:spAutoFit/>
          </a:bodyPr>
          <a:lstStyle/>
          <a:p>
            <a:r>
              <a:rPr lang="en-US" sz="1100" dirty="0" smtClean="0">
                <a:solidFill>
                  <a:srgbClr val="C00000"/>
                </a:solidFill>
              </a:rPr>
              <a:t>&lt;</a:t>
            </a:r>
            <a:r>
              <a:rPr lang="en-US" sz="1100" dirty="0" err="1" smtClean="0">
                <a:solidFill>
                  <a:srgbClr val="C00000"/>
                </a:solidFill>
              </a:rPr>
              <a:t>swUpgradeFlag</a:t>
            </a:r>
            <a:r>
              <a:rPr lang="en-US" sz="1100" dirty="0" smtClean="0">
                <a:solidFill>
                  <a:srgbClr val="C00000"/>
                </a:solidFill>
              </a:rPr>
              <a:t>&gt; in HCU definition:</a:t>
            </a:r>
            <a:endParaRPr lang="en-US" sz="1100" dirty="0" smtClean="0">
              <a:solidFill>
                <a:srgbClr val="C00000"/>
              </a:solidFill>
            </a:endParaRPr>
          </a:p>
          <a:p>
            <a:r>
              <a:rPr lang="en-US" sz="1100" dirty="0" smtClean="0"/>
              <a:t>#define HUITP_IEID_UNI_FW_UPGRADE_YES_STABLE 2</a:t>
            </a:r>
            <a:endParaRPr lang="en-US" sz="1100" dirty="0" smtClean="0"/>
          </a:p>
          <a:p>
            <a:r>
              <a:rPr lang="en-US" sz="1100" dirty="0" smtClean="0"/>
              <a:t>#define HUITP_IEID_UNI_FW_UPGRADE_YES_TRIAL  3</a:t>
            </a:r>
            <a:endParaRPr lang="en-US" sz="1100" dirty="0" smtClean="0"/>
          </a:p>
          <a:p>
            <a:r>
              <a:rPr lang="en-US" sz="1100" dirty="0" smtClean="0"/>
              <a:t>#define HUITP_IEID_UNI_FW_UPGRADE_YES_PATCH  4</a:t>
            </a:r>
            <a:endParaRPr lang="en-US" sz="1100" dirty="0" smtClean="0"/>
          </a:p>
          <a:p>
            <a:endParaRPr lang="en-US" sz="1100" dirty="0" smtClean="0"/>
          </a:p>
          <a:p>
            <a:r>
              <a:rPr lang="en-US" sz="1100" dirty="0" smtClean="0"/>
              <a:t>&lt;</a:t>
            </a:r>
            <a:r>
              <a:rPr lang="en-US" sz="1100" dirty="0" err="1" smtClean="0"/>
              <a:t>swUpgradeFlag</a:t>
            </a:r>
            <a:r>
              <a:rPr lang="en-US" sz="1100" dirty="0" smtClean="0"/>
              <a:t>&gt; in </a:t>
            </a:r>
            <a:r>
              <a:rPr lang="en-US" sz="1100" b="1" dirty="0" smtClean="0"/>
              <a:t>IHU</a:t>
            </a:r>
            <a:r>
              <a:rPr lang="en-US" sz="1100" dirty="0" smtClean="0"/>
              <a:t> definition:</a:t>
            </a:r>
            <a:endParaRPr lang="en-US" sz="1100" dirty="0" smtClean="0"/>
          </a:p>
          <a:p>
            <a:r>
              <a:rPr lang="en-US" sz="1100" dirty="0" smtClean="0"/>
              <a:t>- Will always equals to 2 (STABLE) in </a:t>
            </a:r>
            <a:r>
              <a:rPr lang="en-US" sz="1100" dirty="0" err="1" smtClean="0"/>
              <a:t>ihu</a:t>
            </a:r>
            <a:r>
              <a:rPr lang="en-US" sz="1100" dirty="0" smtClean="0"/>
              <a:t> (via FULL CHIP BURN)</a:t>
            </a:r>
            <a:endParaRPr lang="en-US" sz="1100" dirty="0" smtClean="0"/>
          </a:p>
          <a:p>
            <a:pPr>
              <a:buFontTx/>
              <a:buChar char="-"/>
            </a:pPr>
            <a:r>
              <a:rPr lang="en-US" sz="1100" dirty="0" smtClean="0"/>
              <a:t> Can be modified via FMPT in future.</a:t>
            </a:r>
            <a:endParaRPr lang="en-US" sz="1100" dirty="0" smtClean="0"/>
          </a:p>
          <a:p>
            <a:pPr>
              <a:buFontTx/>
              <a:buChar char="-"/>
            </a:pPr>
            <a:endParaRPr lang="en-US" sz="1100" dirty="0" smtClean="0"/>
          </a:p>
          <a:p>
            <a:r>
              <a:rPr lang="en-US" sz="1100" dirty="0" smtClean="0"/>
              <a:t>&lt;</a:t>
            </a:r>
            <a:r>
              <a:rPr lang="en-US" sz="1100" dirty="0" err="1" smtClean="0"/>
              <a:t>swUpgradeFlag</a:t>
            </a:r>
            <a:r>
              <a:rPr lang="en-US" sz="1100" dirty="0" smtClean="0"/>
              <a:t>&gt; must to the same between HCU and IHU (default is STABLE), or System can be not started!!</a:t>
            </a:r>
            <a:endParaRPr lang="en-US" sz="1100" dirty="0"/>
          </a:p>
        </p:txBody>
      </p:sp>
      <p:sp>
        <p:nvSpPr>
          <p:cNvPr id="8" name="TextBox 7"/>
          <p:cNvSpPr txBox="1"/>
          <p:nvPr/>
        </p:nvSpPr>
        <p:spPr>
          <a:xfrm>
            <a:off x="4562475" y="1532405"/>
            <a:ext cx="5133975" cy="600164"/>
          </a:xfrm>
          <a:prstGeom prst="rect">
            <a:avLst/>
          </a:prstGeom>
          <a:solidFill>
            <a:schemeClr val="bg2"/>
          </a:solidFill>
        </p:spPr>
        <p:txBody>
          <a:bodyPr wrap="square" rtlCol="0">
            <a:spAutoFit/>
          </a:bodyPr>
          <a:lstStyle/>
          <a:p>
            <a:r>
              <a:rPr lang="en-US" sz="1100" dirty="0" smtClean="0">
                <a:solidFill>
                  <a:srgbClr val="C00000"/>
                </a:solidFill>
              </a:rPr>
              <a:t>&lt;</a:t>
            </a:r>
            <a:r>
              <a:rPr lang="en-US" sz="1100" dirty="0" err="1" smtClean="0">
                <a:solidFill>
                  <a:srgbClr val="C00000"/>
                </a:solidFill>
              </a:rPr>
              <a:t>equLable</a:t>
            </a:r>
            <a:r>
              <a:rPr lang="en-US" sz="1100" dirty="0" smtClean="0">
                <a:solidFill>
                  <a:srgbClr val="C00000"/>
                </a:solidFill>
              </a:rPr>
              <a:t>&gt;HCU_G8001BFSC_SH001&lt;/</a:t>
            </a:r>
            <a:r>
              <a:rPr lang="en-US" sz="1100" dirty="0" err="1" smtClean="0">
                <a:solidFill>
                  <a:srgbClr val="C00000"/>
                </a:solidFill>
              </a:rPr>
              <a:t>equLable</a:t>
            </a:r>
            <a:r>
              <a:rPr lang="en-US" sz="1100" dirty="0" smtClean="0">
                <a:solidFill>
                  <a:srgbClr val="C00000"/>
                </a:solidFill>
              </a:rPr>
              <a:t>&gt;</a:t>
            </a:r>
            <a:r>
              <a:rPr lang="en-US" sz="1100" dirty="0" smtClean="0"/>
              <a:t>: </a:t>
            </a:r>
            <a:endParaRPr lang="en-US" sz="1100" dirty="0" smtClean="0"/>
          </a:p>
          <a:p>
            <a:r>
              <a:rPr lang="en-US" sz="1100" dirty="0" smtClean="0"/>
              <a:t>“SH001” must be the different for each of the HW manufactured, can not modified after delivered to the customers.</a:t>
            </a:r>
            <a:endParaRPr lang="en-US" sz="1100" dirty="0" smtClean="0"/>
          </a:p>
        </p:txBody>
      </p:sp>
      <p:sp>
        <p:nvSpPr>
          <p:cNvPr id="9" name="TextBox 8"/>
          <p:cNvSpPr txBox="1"/>
          <p:nvPr/>
        </p:nvSpPr>
        <p:spPr>
          <a:xfrm>
            <a:off x="4562475" y="5685305"/>
            <a:ext cx="5095875" cy="377026"/>
          </a:xfrm>
          <a:prstGeom prst="rect">
            <a:avLst/>
          </a:prstGeom>
          <a:solidFill>
            <a:schemeClr val="bg2"/>
          </a:solidFill>
        </p:spPr>
        <p:txBody>
          <a:bodyPr wrap="square" rtlCol="0">
            <a:spAutoFit/>
          </a:bodyPr>
          <a:lstStyle/>
          <a:p>
            <a:pPr>
              <a:lnSpc>
                <a:spcPts val="900"/>
              </a:lnSpc>
              <a:spcBef>
                <a:spcPts val="0"/>
              </a:spcBef>
              <a:buNone/>
            </a:pPr>
            <a:r>
              <a:rPr lang="en-US" sz="1050" dirty="0" smtClean="0">
                <a:solidFill>
                  <a:srgbClr val="C00000"/>
                </a:solidFill>
              </a:rPr>
              <a:t>&lt;</a:t>
            </a:r>
            <a:r>
              <a:rPr lang="en-US" sz="1050" dirty="0" err="1" smtClean="0">
                <a:solidFill>
                  <a:srgbClr val="C00000"/>
                </a:solidFill>
              </a:rPr>
              <a:t>nodeHwType</a:t>
            </a:r>
            <a:r>
              <a:rPr lang="en-US" sz="1050" dirty="0" smtClean="0">
                <a:solidFill>
                  <a:srgbClr val="C00000"/>
                </a:solidFill>
              </a:rPr>
              <a:t>&gt;8001&lt;/</a:t>
            </a:r>
            <a:r>
              <a:rPr lang="en-US" sz="1050" dirty="0" err="1" smtClean="0">
                <a:solidFill>
                  <a:srgbClr val="C00000"/>
                </a:solidFill>
              </a:rPr>
              <a:t>nodeHwType</a:t>
            </a:r>
            <a:r>
              <a:rPr lang="en-US" sz="1050" dirty="0" smtClean="0">
                <a:solidFill>
                  <a:srgbClr val="C00000"/>
                </a:solidFill>
              </a:rPr>
              <a:t>&gt;</a:t>
            </a:r>
            <a:endParaRPr lang="en-US" sz="1050" dirty="0" smtClean="0">
              <a:solidFill>
                <a:srgbClr val="C00000"/>
              </a:solidFill>
            </a:endParaRPr>
          </a:p>
          <a:p>
            <a:r>
              <a:rPr lang="en-US" sz="1100" dirty="0" smtClean="0"/>
              <a:t>Must be 8001 for BFSC Combination Weight Machine</a:t>
            </a:r>
            <a:endParaRPr lang="en-US" sz="1100" dirty="0" smtClean="0"/>
          </a:p>
        </p:txBody>
      </p:sp>
      <p:cxnSp>
        <p:nvCxnSpPr>
          <p:cNvPr id="11" name="Straight Arrow Connector 10"/>
          <p:cNvCxnSpPr/>
          <p:nvPr/>
        </p:nvCxnSpPr>
        <p:spPr>
          <a:xfrm>
            <a:off x="3705225" y="1589553"/>
            <a:ext cx="7429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43300" y="2484903"/>
            <a:ext cx="933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24250" y="5942478"/>
            <a:ext cx="933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2362"/>
            <a:ext cx="11087100" cy="3271837"/>
          </a:xfrm>
        </p:spPr>
        <p:txBody>
          <a:bodyPr>
            <a:normAutofit/>
          </a:bodyPr>
          <a:lstStyle/>
          <a:p>
            <a:r>
              <a:rPr lang="en-US" altLang="zh-CN" dirty="0" smtClean="0"/>
              <a:t>Weight Sensor</a:t>
            </a:r>
            <a:br>
              <a:rPr lang="en-US" altLang="zh-CN" dirty="0" smtClean="0"/>
            </a:br>
            <a:r>
              <a:rPr lang="en-US" altLang="zh-CN" dirty="0" smtClean="0"/>
              <a:t> Algorithm &amp; Function Description</a:t>
            </a:r>
            <a:br>
              <a:rPr lang="en-US" altLang="zh-CN" dirty="0" smtClean="0"/>
            </a:br>
            <a:endParaRPr lang="zh-CN" altLang="en-US" dirty="0"/>
          </a:p>
        </p:txBody>
      </p:sp>
      <p:sp>
        <p:nvSpPr>
          <p:cNvPr id="3" name="副标题 2"/>
          <p:cNvSpPr>
            <a:spLocks noGrp="1"/>
          </p:cNvSpPr>
          <p:nvPr>
            <p:ph type="subTitle" idx="1"/>
          </p:nvPr>
        </p:nvSpPr>
        <p:spPr>
          <a:xfrm>
            <a:off x="1524000" y="4722812"/>
            <a:ext cx="9144000" cy="652462"/>
          </a:xfrm>
        </p:spPr>
        <p:txBody>
          <a:bodyPr>
            <a:normAutofit fontScale="85000" lnSpcReduction="20000"/>
          </a:bodyPr>
          <a:lstStyle/>
          <a:p>
            <a:pPr algn="r"/>
            <a:r>
              <a:rPr lang="en-US" altLang="zh-CN" dirty="0" smtClean="0"/>
              <a:t>July 2017, </a:t>
            </a:r>
            <a:r>
              <a:rPr lang="en-US" altLang="zh-CN" dirty="0" err="1" smtClean="0"/>
              <a:t>Bofeng</a:t>
            </a:r>
            <a:r>
              <a:rPr lang="en-US" altLang="zh-CN" dirty="0" smtClean="0"/>
              <a:t> &amp; </a:t>
            </a:r>
            <a:r>
              <a:rPr lang="en-US" altLang="zh-CN" dirty="0" err="1" smtClean="0"/>
              <a:t>Xiaohui</a:t>
            </a:r>
            <a:r>
              <a:rPr lang="en-US" altLang="zh-CN" dirty="0" smtClean="0"/>
              <a:t> </a:t>
            </a:r>
            <a:endParaRPr lang="en-US" altLang="zh-CN" dirty="0" smtClean="0"/>
          </a:p>
          <a:p>
            <a:pPr algn="r"/>
            <a:r>
              <a:rPr lang="en-US" altLang="zh-CN" smtClean="0"/>
              <a:t>V1</a:t>
            </a:r>
            <a:endParaRPr lang="zh-CN" altLang="en-US" dirty="0"/>
          </a:p>
        </p:txBody>
      </p:sp>
      <p:sp>
        <p:nvSpPr>
          <p:cNvPr id="4" name="Date Placeholder 3"/>
          <p:cNvSpPr>
            <a:spLocks noGrp="1"/>
          </p:cNvSpPr>
          <p:nvPr>
            <p:ph type="dt" sz="half" idx="10"/>
          </p:nvPr>
        </p:nvSpPr>
        <p:spPr/>
        <p:txBody>
          <a:bodyPr/>
          <a:lstStyle/>
          <a:p>
            <a:fld id="{83EE581F-0A36-401F-87CE-9E7913D82DFC}"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8675"/>
          </a:xfrm>
        </p:spPr>
        <p:txBody>
          <a:bodyPr/>
          <a:lstStyle/>
          <a:p>
            <a:r>
              <a:rPr lang="en-US" dirty="0" smtClean="0"/>
              <a:t>UPDATE 2017/10/17</a:t>
            </a:r>
            <a:endParaRPr 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
        <p:nvSpPr>
          <p:cNvPr id="7" name="Content Placeholder 6"/>
          <p:cNvSpPr>
            <a:spLocks noGrp="1"/>
          </p:cNvSpPr>
          <p:nvPr>
            <p:ph idx="1"/>
          </p:nvPr>
        </p:nvSpPr>
        <p:spPr>
          <a:xfrm>
            <a:off x="838200" y="1206500"/>
            <a:ext cx="10515600" cy="2229328"/>
          </a:xfrm>
          <a:prstGeom prst="rect">
            <a:avLst/>
          </a:prstGeom>
        </p:spPr>
        <p:txBody>
          <a:bodyPr wrap="square">
            <a:spAutoFit/>
          </a:bodyPr>
          <a:lstStyle/>
          <a:p>
            <a:pPr>
              <a:buNone/>
            </a:pPr>
            <a:r>
              <a:rPr lang="en-US" sz="1800" dirty="0" smtClean="0"/>
              <a:t>Change Steps after changed from </a:t>
            </a:r>
            <a:r>
              <a:rPr lang="en-US" sz="1800" dirty="0" err="1" smtClean="0"/>
              <a:t>bfscui</a:t>
            </a:r>
            <a:r>
              <a:rPr lang="en-US" sz="1800" dirty="0" smtClean="0"/>
              <a:t> to </a:t>
            </a:r>
            <a:r>
              <a:rPr lang="en-US" sz="1800" dirty="0" err="1" smtClean="0"/>
              <a:t>localui</a:t>
            </a:r>
            <a:r>
              <a:rPr lang="en-US" sz="1800" dirty="0" smtClean="0"/>
              <a:t>:</a:t>
            </a:r>
            <a:endParaRPr lang="en-US" sz="1800" dirty="0" smtClean="0"/>
          </a:p>
          <a:p>
            <a:endParaRPr lang="en-US" sz="1800" dirty="0" smtClean="0"/>
          </a:p>
          <a:p>
            <a:pPr marL="514350" indent="-514350">
              <a:buFont typeface="+mj-lt"/>
              <a:buAutoNum type="arabicPeriod"/>
            </a:pPr>
            <a:r>
              <a:rPr lang="en-US" sz="1800" dirty="0" smtClean="0"/>
              <a:t>rename "/</a:t>
            </a:r>
            <a:r>
              <a:rPr lang="en-US" sz="1800" dirty="0" err="1" smtClean="0"/>
              <a:t>var</a:t>
            </a:r>
            <a:r>
              <a:rPr lang="en-US" sz="1800" dirty="0" smtClean="0"/>
              <a:t>/www/html/</a:t>
            </a:r>
            <a:r>
              <a:rPr lang="en-US" sz="1800" dirty="0" err="1" smtClean="0"/>
              <a:t>bfscui</a:t>
            </a:r>
            <a:r>
              <a:rPr lang="en-US" sz="1800" dirty="0" smtClean="0"/>
              <a:t>" to "/</a:t>
            </a:r>
            <a:r>
              <a:rPr lang="en-US" sz="1800" dirty="0" err="1" smtClean="0"/>
              <a:t>var</a:t>
            </a:r>
            <a:r>
              <a:rPr lang="en-US" sz="1800" dirty="0" smtClean="0"/>
              <a:t>/www/html/</a:t>
            </a:r>
            <a:r>
              <a:rPr lang="en-US" sz="1800" dirty="0" err="1" smtClean="0"/>
              <a:t>localui</a:t>
            </a:r>
            <a:r>
              <a:rPr lang="en-US" sz="1800" dirty="0" smtClean="0"/>
              <a:t>“</a:t>
            </a:r>
            <a:endParaRPr lang="en-US" sz="1800" dirty="0" smtClean="0"/>
          </a:p>
          <a:p>
            <a:pPr marL="514350" indent="-514350">
              <a:buFont typeface="+mj-lt"/>
              <a:buAutoNum type="arabicPeriod"/>
            </a:pPr>
            <a:r>
              <a:rPr lang="en-US" sz="1800" dirty="0" smtClean="0"/>
              <a:t>change chromium startup from "http://localhost/bfscui" to </a:t>
            </a:r>
            <a:r>
              <a:rPr lang="en-US" sz="1800" dirty="0" smtClean="0">
                <a:hlinkClick r:id="rId1"/>
              </a:rPr>
              <a:t>http://localhost/localui/login.html</a:t>
            </a:r>
            <a:endParaRPr lang="en-US" sz="1800" dirty="0" smtClean="0"/>
          </a:p>
          <a:p>
            <a:pPr marL="514350" indent="-514350">
              <a:buFont typeface="+mj-lt"/>
              <a:buAutoNum type="arabicPeriod"/>
            </a:pPr>
            <a:r>
              <a:rPr lang="en-US" sz="1800" dirty="0" smtClean="0"/>
              <a:t>replace /etc/</a:t>
            </a:r>
            <a:r>
              <a:rPr lang="en-US" sz="1800" dirty="0" err="1" smtClean="0"/>
              <a:t>init.d</a:t>
            </a:r>
            <a:r>
              <a:rPr lang="en-US" sz="1800" dirty="0" smtClean="0"/>
              <a:t>/hcu.sh with the hcu_advantech.sh, and make sure hcu.sh is executable (755).</a:t>
            </a:r>
            <a:endParaRPr lang="en-US" sz="1800" dirty="0" smtClean="0"/>
          </a:p>
          <a:p>
            <a:pPr marL="514350" indent="-514350">
              <a:buFont typeface="+mj-lt"/>
              <a:buAutoNum type="arabicPeriod"/>
            </a:pPr>
            <a:r>
              <a:rPr lang="en-US" sz="1800" dirty="0" smtClean="0"/>
              <a:t>use the this .</a:t>
            </a:r>
            <a:r>
              <a:rPr lang="en-US" sz="1800" dirty="0" err="1" smtClean="0"/>
              <a:t>pdf</a:t>
            </a:r>
            <a:r>
              <a:rPr lang="en-US" sz="1800" dirty="0" smtClean="0"/>
              <a:t> to update HCU/IHU</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201</a:t>
            </a:r>
            <a:r>
              <a:rPr lang="en-US" altLang="zh-CN" dirty="0" smtClean="0"/>
              <a:t>8</a:t>
            </a:r>
            <a:r>
              <a:rPr lang="en-US" dirty="0" smtClean="0"/>
              <a:t>/</a:t>
            </a:r>
            <a:r>
              <a:rPr lang="en-US" altLang="zh-CN" dirty="0" smtClean="0"/>
              <a:t>03</a:t>
            </a:r>
            <a:r>
              <a:rPr lang="en-US" dirty="0" smtClean="0"/>
              <a:t>/</a:t>
            </a:r>
            <a:r>
              <a:rPr lang="en-US" altLang="zh-CN" dirty="0" smtClean="0"/>
              <a:t>23</a:t>
            </a:r>
            <a:endParaRPr lang="en-US" dirty="0"/>
          </a:p>
        </p:txBody>
      </p:sp>
      <p:sp>
        <p:nvSpPr>
          <p:cNvPr id="3" name="Content Placeholder 2"/>
          <p:cNvSpPr>
            <a:spLocks noGrp="1"/>
          </p:cNvSpPr>
          <p:nvPr>
            <p:ph idx="1"/>
          </p:nvPr>
        </p:nvSpPr>
        <p:spPr/>
        <p:txBody>
          <a:bodyPr/>
          <a:lstStyle/>
          <a:p>
            <a:r>
              <a:rPr lang="zh-CN" altLang="en-US" dirty="0" smtClean="0"/>
              <a:t>手动换下位机的过程</a:t>
            </a:r>
            <a:endParaRPr 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graphicFrame>
        <p:nvGraphicFramePr>
          <p:cNvPr id="7" name="Object 6"/>
          <p:cNvGraphicFramePr>
            <a:graphicFrameLocks noChangeAspect="1"/>
          </p:cNvGraphicFramePr>
          <p:nvPr/>
        </p:nvGraphicFramePr>
        <p:xfrm>
          <a:off x="1147483" y="2557556"/>
          <a:ext cx="914400" cy="771525"/>
        </p:xfrm>
        <a:graphic>
          <a:graphicData uri="http://schemas.openxmlformats.org/presentationml/2006/ole">
            <mc:AlternateContent xmlns:mc="http://schemas.openxmlformats.org/markup-compatibility/2006">
              <mc:Choice xmlns:v="urn:schemas-microsoft-com:vml" Requires="v">
                <p:oleObj spid="_x0000_s1025" name="Worksheet" showAsIcon="1" r:id="rId1" imgW="914400" imgH="771525" progId="Excel.Sheet.8">
                  <p:embed/>
                </p:oleObj>
              </mc:Choice>
              <mc:Fallback>
                <p:oleObj name="Worksheet" showAsIcon="1" r:id="rId1" imgW="914400" imgH="771525" progId="Excel.Sheet.8">
                  <p:embed/>
                  <p:pic>
                    <p:nvPicPr>
                      <p:cNvPr id="0" name="图片 1024"/>
                      <p:cNvPicPr>
                        <a:picLocks noChangeAspect="1"/>
                      </p:cNvPicPr>
                      <p:nvPr/>
                    </p:nvPicPr>
                    <p:blipFill>
                      <a:blip r:embed="rId2"/>
                      <a:stretch>
                        <a:fillRect/>
                      </a:stretch>
                    </p:blipFill>
                    <p:spPr>
                      <a:xfrm>
                        <a:off x="1147483" y="2557556"/>
                        <a:ext cx="914400" cy="7715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201</a:t>
            </a:r>
            <a:r>
              <a:rPr lang="en-US" altLang="zh-CN" dirty="0" smtClean="0"/>
              <a:t>8</a:t>
            </a:r>
            <a:r>
              <a:rPr lang="en-US" dirty="0" smtClean="0"/>
              <a:t>/</a:t>
            </a:r>
            <a:r>
              <a:rPr lang="en-US" altLang="zh-CN" dirty="0" smtClean="0"/>
              <a:t>04</a:t>
            </a:r>
            <a:r>
              <a:rPr lang="en-US" dirty="0" smtClean="0"/>
              <a:t>/</a:t>
            </a:r>
            <a:r>
              <a:rPr lang="en-US" altLang="zh-CN" dirty="0" smtClean="0"/>
              <a:t>08</a:t>
            </a:r>
            <a:endParaRPr lang="en-US" dirty="0"/>
          </a:p>
        </p:txBody>
      </p:sp>
      <p:sp>
        <p:nvSpPr>
          <p:cNvPr id="3" name="Content Placeholder 2"/>
          <p:cNvSpPr>
            <a:spLocks noGrp="1"/>
          </p:cNvSpPr>
          <p:nvPr>
            <p:ph idx="1"/>
          </p:nvPr>
        </p:nvSpPr>
        <p:spPr>
          <a:xfrm>
            <a:off x="838200" y="1352550"/>
            <a:ext cx="11036300" cy="4824413"/>
          </a:xfrm>
        </p:spPr>
        <p:txBody>
          <a:bodyPr>
            <a:normAutofit fontScale="92500" lnSpcReduction="10000"/>
          </a:bodyPr>
          <a:lstStyle/>
          <a:p>
            <a:r>
              <a:rPr lang="en-US" sz="1800" dirty="0" smtClean="0">
                <a:hlinkClick r:id="rId1"/>
              </a:rPr>
              <a:t>http://47.100.191.83/admintools/softload/login.html</a:t>
            </a:r>
            <a:endParaRPr lang="en-US" sz="1800" dirty="0" smtClean="0"/>
          </a:p>
          <a:p>
            <a:r>
              <a:rPr lang="zh-CN" altLang="en-US" sz="1800" dirty="0" smtClean="0"/>
              <a:t>用户名密码和原来一样， </a:t>
            </a:r>
            <a:r>
              <a:rPr lang="en-US" sz="1800" dirty="0" smtClean="0"/>
              <a:t>admin/admin123</a:t>
            </a:r>
            <a:endParaRPr lang="en-US" sz="1800" dirty="0" smtClean="0"/>
          </a:p>
          <a:p>
            <a:r>
              <a:rPr lang="zh-CN" altLang="en-US" sz="1800" dirty="0" smtClean="0"/>
              <a:t>需要把</a:t>
            </a:r>
            <a:r>
              <a:rPr lang="en-US" altLang="zh-CN" sz="1800" dirty="0" smtClean="0"/>
              <a:t>HCU</a:t>
            </a:r>
            <a:r>
              <a:rPr lang="zh-CN" altLang="en-US" sz="1800" dirty="0" smtClean="0"/>
              <a:t>数据库里的</a:t>
            </a:r>
            <a:r>
              <a:rPr lang="en-US" altLang="zh-CN" sz="1800" dirty="0" smtClean="0"/>
              <a:t>IP</a:t>
            </a:r>
            <a:r>
              <a:rPr lang="zh-CN" altLang="en-US" sz="1800" dirty="0" smtClean="0"/>
              <a:t>改一下，</a:t>
            </a:r>
            <a:r>
              <a:rPr lang="en-US" sz="1800" dirty="0" smtClean="0"/>
              <a:t> </a:t>
            </a:r>
            <a:r>
              <a:rPr lang="en-US" sz="1800" dirty="0" err="1" smtClean="0"/>
              <a:t>ip</a:t>
            </a:r>
            <a:r>
              <a:rPr lang="zh-CN" altLang="en-US" sz="1800" dirty="0" smtClean="0"/>
              <a:t>改成波峰云地址</a:t>
            </a:r>
            <a:r>
              <a:rPr lang="en-US" altLang="zh-CN" sz="1800" dirty="0" smtClean="0"/>
              <a:t>47.100.191.83</a:t>
            </a:r>
            <a:endParaRPr lang="en-US" altLang="zh-CN" sz="1800" dirty="0" smtClean="0"/>
          </a:p>
          <a:p>
            <a:pPr lvl="1"/>
            <a:r>
              <a:rPr lang="en-US" altLang="zh-CN" sz="1400" dirty="0" smtClean="0"/>
              <a:t>Table: </a:t>
            </a:r>
            <a:r>
              <a:rPr lang="en-US" altLang="zh-CN" sz="1400" dirty="0" err="1" smtClean="0"/>
              <a:t>hcusysengpar</a:t>
            </a:r>
            <a:endParaRPr lang="en-US" altLang="zh-CN" sz="1400" dirty="0" smtClean="0"/>
          </a:p>
          <a:p>
            <a:pPr lvl="1"/>
            <a:r>
              <a:rPr lang="zh-CN" altLang="en-US" sz="1400" dirty="0" smtClean="0"/>
              <a:t>这个表里有多条记录，对应不同项目，组合秤就选 </a:t>
            </a:r>
            <a:r>
              <a:rPr lang="en-US" altLang="zh-CN" sz="1400" dirty="0" smtClean="0"/>
              <a:t>HCU_PRJ_BFSC_CBU</a:t>
            </a:r>
            <a:endParaRPr lang="en-US" altLang="zh-CN" sz="1400" dirty="0" smtClean="0"/>
          </a:p>
          <a:p>
            <a:pPr lvl="1"/>
            <a:endParaRPr lang="en-US" altLang="zh-CN" sz="1400" dirty="0" smtClean="0"/>
          </a:p>
          <a:p>
            <a:pPr lvl="1"/>
            <a:endParaRPr lang="en-US" altLang="zh-CN" sz="1400" dirty="0" smtClean="0"/>
          </a:p>
          <a:p>
            <a:pPr lvl="1"/>
            <a:endParaRPr lang="en-US" altLang="zh-CN" sz="1400" dirty="0" smtClean="0"/>
          </a:p>
          <a:p>
            <a:pPr lvl="1"/>
            <a:endParaRPr lang="en-US" altLang="zh-CN" sz="1400" dirty="0" smtClean="0"/>
          </a:p>
          <a:p>
            <a:pPr lvl="1"/>
            <a:endParaRPr lang="en-US" altLang="zh-CN" sz="1400" dirty="0" smtClean="0"/>
          </a:p>
          <a:p>
            <a:pPr lvl="1"/>
            <a:endParaRPr lang="en-US" altLang="zh-CN" sz="1400" dirty="0" smtClean="0"/>
          </a:p>
          <a:p>
            <a:pPr lvl="1"/>
            <a:endParaRPr lang="en-US" altLang="zh-CN" sz="1800" dirty="0" smtClean="0"/>
          </a:p>
          <a:p>
            <a:endParaRPr lang="en-US" altLang="zh-CN" sz="1800" dirty="0" smtClean="0"/>
          </a:p>
          <a:p>
            <a:endParaRPr lang="en-US" altLang="zh-CN" sz="1800" dirty="0" smtClean="0"/>
          </a:p>
          <a:p>
            <a:r>
              <a:rPr lang="zh-CN" altLang="en-US" sz="1800" dirty="0" smtClean="0"/>
              <a:t>工厂的机器要做成</a:t>
            </a:r>
            <a:r>
              <a:rPr lang="en-US" altLang="zh-CN" sz="1800" dirty="0" smtClean="0"/>
              <a:t>PATCH</a:t>
            </a:r>
            <a:r>
              <a:rPr lang="zh-CN" altLang="en-US" sz="1800" dirty="0" smtClean="0"/>
              <a:t>版本进行测试（注意</a:t>
            </a:r>
            <a:r>
              <a:rPr lang="en-US" altLang="zh-CN" sz="1800" dirty="0" smtClean="0"/>
              <a:t>26</a:t>
            </a:r>
            <a:r>
              <a:rPr lang="zh-CN" altLang="en-US" sz="1800" dirty="0" smtClean="0"/>
              <a:t>页的</a:t>
            </a:r>
            <a:r>
              <a:rPr lang="en-US" altLang="zh-CN" sz="1800" dirty="0" smtClean="0"/>
              <a:t>PATCH/STABLE</a:t>
            </a:r>
            <a:r>
              <a:rPr lang="zh-CN" altLang="en-US" sz="1800" dirty="0" smtClean="0"/>
              <a:t>的区别）</a:t>
            </a:r>
            <a:endParaRPr lang="en-US" altLang="zh-CN" sz="1800" dirty="0" smtClean="0"/>
          </a:p>
          <a:p>
            <a:pPr lvl="1"/>
            <a:r>
              <a:rPr lang="en-US" altLang="zh-CN" sz="1400" dirty="0" smtClean="0"/>
              <a:t>HCU: /</a:t>
            </a:r>
            <a:r>
              <a:rPr lang="en-US" altLang="zh-CN" sz="1400" dirty="0" err="1" smtClean="0"/>
              <a:t>var</a:t>
            </a:r>
            <a:r>
              <a:rPr lang="en-US" altLang="zh-CN" sz="1400" dirty="0" smtClean="0"/>
              <a:t>/</a:t>
            </a:r>
            <a:r>
              <a:rPr lang="en-US" altLang="zh-CN" sz="1400" dirty="0" err="1" smtClean="0"/>
              <a:t>hcu</a:t>
            </a:r>
            <a:r>
              <a:rPr lang="en-US" altLang="zh-CN" sz="1400" dirty="0" smtClean="0"/>
              <a:t>/hcuboot.cfg =&gt; </a:t>
            </a:r>
            <a:r>
              <a:rPr lang="en-US" sz="1400" dirty="0" smtClean="0">
                <a:solidFill>
                  <a:srgbClr val="C00000"/>
                </a:solidFill>
              </a:rPr>
              <a:t>&lt;</a:t>
            </a:r>
            <a:r>
              <a:rPr lang="en-US" sz="1400" dirty="0" err="1" smtClean="0">
                <a:solidFill>
                  <a:srgbClr val="C00000"/>
                </a:solidFill>
              </a:rPr>
              <a:t>swUpgradeFlag</a:t>
            </a:r>
            <a:r>
              <a:rPr lang="en-US" sz="1400" dirty="0" smtClean="0">
                <a:solidFill>
                  <a:srgbClr val="C00000"/>
                </a:solidFill>
              </a:rPr>
              <a:t>&gt; = 4</a:t>
            </a:r>
            <a:endParaRPr lang="en-US" sz="1400" dirty="0" smtClean="0">
              <a:solidFill>
                <a:srgbClr val="C00000"/>
              </a:solidFill>
            </a:endParaRPr>
          </a:p>
          <a:p>
            <a:pPr lvl="1"/>
            <a:r>
              <a:rPr lang="en-US" altLang="zh-CN" sz="1400" dirty="0" smtClean="0">
                <a:solidFill>
                  <a:srgbClr val="C00000"/>
                </a:solidFill>
              </a:rPr>
              <a:t>IHU/IAP: BURN IAP PATCH version (see </a:t>
            </a:r>
            <a:r>
              <a:rPr lang="en-US" altLang="zh-CN" sz="1400" dirty="0" err="1" smtClean="0">
                <a:solidFill>
                  <a:srgbClr val="C00000"/>
                </a:solidFill>
              </a:rPr>
              <a:t>DeliveryNote</a:t>
            </a:r>
            <a:r>
              <a:rPr lang="en-US" altLang="zh-CN" sz="1400" dirty="0" smtClean="0">
                <a:solidFill>
                  <a:srgbClr val="C00000"/>
                </a:solidFill>
              </a:rPr>
              <a:t> 20171020)</a:t>
            </a:r>
            <a:r>
              <a:rPr lang="zh-CN" altLang="en-US" sz="1400" dirty="0" smtClean="0">
                <a:solidFill>
                  <a:srgbClr val="C00000"/>
                </a:solidFill>
              </a:rPr>
              <a:t>（里面有</a:t>
            </a:r>
            <a:r>
              <a:rPr lang="en-US" altLang="zh-CN" sz="1400" dirty="0" smtClean="0">
                <a:solidFill>
                  <a:srgbClr val="C00000"/>
                </a:solidFill>
              </a:rPr>
              <a:t>IAP</a:t>
            </a:r>
            <a:r>
              <a:rPr lang="zh-CN" altLang="en-US" sz="1400" dirty="0" smtClean="0">
                <a:solidFill>
                  <a:srgbClr val="C00000"/>
                </a:solidFill>
              </a:rPr>
              <a:t>的两个版本）</a:t>
            </a:r>
            <a:endParaRPr lang="en-US" altLang="zh-CN" sz="1400" dirty="0" smtClean="0">
              <a:solidFill>
                <a:srgbClr val="C00000"/>
              </a:solidFill>
            </a:endParaRPr>
          </a:p>
          <a:p>
            <a:pPr>
              <a:lnSpc>
                <a:spcPct val="100000"/>
              </a:lnSpc>
            </a:pPr>
            <a:r>
              <a:rPr lang="zh-CN" altLang="en-US" sz="1800" dirty="0" smtClean="0"/>
              <a:t>客户的机器做成</a:t>
            </a:r>
            <a:r>
              <a:rPr lang="en-US" altLang="zh-CN" sz="1800" dirty="0" smtClean="0"/>
              <a:t>STABLE</a:t>
            </a:r>
            <a:r>
              <a:rPr lang="zh-CN" altLang="en-US" sz="1800" dirty="0" smtClean="0"/>
              <a:t>版本，在工厂测试结束后再次上载，会自动升级（注意</a:t>
            </a:r>
            <a:r>
              <a:rPr lang="en-US" altLang="zh-CN" sz="1800" dirty="0" smtClean="0"/>
              <a:t>26</a:t>
            </a:r>
            <a:r>
              <a:rPr lang="zh-CN" altLang="en-US" sz="1800" dirty="0" smtClean="0"/>
              <a:t>页的</a:t>
            </a:r>
            <a:r>
              <a:rPr lang="en-US" altLang="zh-CN" sz="1800" dirty="0" smtClean="0"/>
              <a:t>PATCH/STABLE</a:t>
            </a:r>
            <a:r>
              <a:rPr lang="zh-CN" altLang="en-US" sz="1800" dirty="0" smtClean="0"/>
              <a:t>的区别）</a:t>
            </a:r>
            <a:endParaRPr lang="en-US" sz="18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8" name="Picture 3"/>
          <p:cNvPicPr>
            <a:picLocks noChangeAspect="1" noChangeArrowheads="1"/>
          </p:cNvPicPr>
          <p:nvPr/>
        </p:nvPicPr>
        <p:blipFill>
          <a:blip r:embed="rId2" cstate="print"/>
          <a:srcRect/>
          <a:stretch>
            <a:fillRect/>
          </a:stretch>
        </p:blipFill>
        <p:spPr bwMode="auto">
          <a:xfrm>
            <a:off x="1612900" y="2865512"/>
            <a:ext cx="6534150" cy="1792960"/>
          </a:xfrm>
          <a:prstGeom prst="rect">
            <a:avLst/>
          </a:prstGeom>
          <a:noFill/>
          <a:ln w="9525">
            <a:noFill/>
            <a:miter lim="800000"/>
            <a:headEnd/>
            <a:tailEnd/>
          </a:ln>
        </p:spPr>
      </p:pic>
      <p:sp>
        <p:nvSpPr>
          <p:cNvPr id="9" name="TextBox 8"/>
          <p:cNvSpPr txBox="1"/>
          <p:nvPr/>
        </p:nvSpPr>
        <p:spPr>
          <a:xfrm>
            <a:off x="7016751" y="317500"/>
            <a:ext cx="4686299" cy="1615827"/>
          </a:xfrm>
          <a:prstGeom prst="rect">
            <a:avLst/>
          </a:prstGeom>
          <a:noFill/>
        </p:spPr>
        <p:txBody>
          <a:bodyPr wrap="square" rtlCol="0">
            <a:spAutoFit/>
          </a:bodyPr>
          <a:lstStyle/>
          <a:p>
            <a:pPr marL="114300" indent="-114300">
              <a:buFont typeface="Arial" panose="020B0604020202020204" pitchFamily="34" charset="0"/>
              <a:buChar char="•"/>
            </a:pPr>
            <a:r>
              <a:rPr lang="zh-CN" altLang="en-US" sz="1100" dirty="0" smtClean="0"/>
              <a:t>每个生产出来的机器，可以有一个属性，标识要升级的时候自动升级的软件的类型：</a:t>
            </a:r>
            <a:r>
              <a:rPr lang="en-US" altLang="zh-CN" sz="1100" dirty="0" smtClean="0"/>
              <a:t>PATCH</a:t>
            </a:r>
            <a:r>
              <a:rPr lang="zh-CN" altLang="en-US" sz="1100" dirty="0" smtClean="0"/>
              <a:t>或者</a:t>
            </a:r>
            <a:r>
              <a:rPr lang="en-US" altLang="zh-CN" sz="1100" dirty="0" smtClean="0"/>
              <a:t>STABLE</a:t>
            </a:r>
            <a:r>
              <a:rPr lang="zh-CN" altLang="en-US" sz="1100" dirty="0" smtClean="0"/>
              <a:t>版本。</a:t>
            </a:r>
            <a:endParaRPr lang="en-US" altLang="zh-CN" sz="1100" dirty="0" smtClean="0"/>
          </a:p>
          <a:p>
            <a:pPr marL="114300" indent="-114300">
              <a:buFont typeface="Arial" panose="020B0604020202020204" pitchFamily="34" charset="0"/>
              <a:buChar char="•"/>
            </a:pPr>
            <a:r>
              <a:rPr lang="zh-CN" altLang="en-US" sz="1100" dirty="0" smtClean="0"/>
              <a:t>出厂标识为</a:t>
            </a:r>
            <a:r>
              <a:rPr lang="en-US" altLang="zh-CN" sz="1100" dirty="0" smtClean="0"/>
              <a:t>PATCH</a:t>
            </a:r>
            <a:r>
              <a:rPr lang="zh-CN" altLang="en-US" sz="1100" dirty="0" smtClean="0"/>
              <a:t>的机器，只会选择</a:t>
            </a:r>
            <a:r>
              <a:rPr lang="en-US" altLang="zh-CN" sz="1100" dirty="0" smtClean="0"/>
              <a:t>PATCH</a:t>
            </a:r>
            <a:r>
              <a:rPr lang="zh-CN" altLang="en-US" sz="1100" dirty="0" smtClean="0"/>
              <a:t>的软件版本自动升级，出厂标识为</a:t>
            </a:r>
            <a:r>
              <a:rPr lang="en-US" altLang="zh-CN" sz="1100" dirty="0" smtClean="0"/>
              <a:t>STABLE</a:t>
            </a:r>
            <a:r>
              <a:rPr lang="zh-CN" altLang="en-US" sz="1100" dirty="0" smtClean="0"/>
              <a:t>的机器，只会自动下载升级标识为</a:t>
            </a:r>
            <a:r>
              <a:rPr lang="en-US" altLang="zh-CN" sz="1100" dirty="0" smtClean="0"/>
              <a:t>STABLE</a:t>
            </a:r>
            <a:r>
              <a:rPr lang="zh-CN" altLang="en-US" sz="1100" dirty="0" smtClean="0"/>
              <a:t>的软件。</a:t>
            </a:r>
            <a:endParaRPr lang="en-US" altLang="zh-CN" sz="1100" dirty="0" smtClean="0"/>
          </a:p>
          <a:p>
            <a:pPr marL="114300" indent="-114300">
              <a:buFont typeface="Arial" panose="020B0604020202020204" pitchFamily="34" charset="0"/>
              <a:buChar char="•"/>
            </a:pPr>
            <a:r>
              <a:rPr lang="zh-CN" altLang="en-US" sz="1100" dirty="0" smtClean="0"/>
              <a:t>一般的使用场景是工厂（或可以接受自由升级测试版本的的友好客户）用</a:t>
            </a:r>
            <a:r>
              <a:rPr lang="en-US" altLang="zh-CN" sz="1100" dirty="0" smtClean="0"/>
              <a:t>PATCH</a:t>
            </a:r>
            <a:r>
              <a:rPr lang="zh-CN" altLang="en-US" sz="1100" dirty="0" smtClean="0"/>
              <a:t>，做新功能的预测试。最终的客户，用</a:t>
            </a:r>
            <a:r>
              <a:rPr lang="en-US" altLang="zh-CN" sz="1100" dirty="0" smtClean="0"/>
              <a:t>STABLE</a:t>
            </a:r>
            <a:r>
              <a:rPr lang="zh-CN" altLang="en-US" sz="1100" dirty="0" smtClean="0"/>
              <a:t>的版本，使用通过</a:t>
            </a:r>
            <a:r>
              <a:rPr lang="en-US" altLang="zh-CN" sz="1100" dirty="0" smtClean="0"/>
              <a:t>PATCH</a:t>
            </a:r>
            <a:r>
              <a:rPr lang="zh-CN" altLang="en-US" sz="1100" dirty="0" smtClean="0"/>
              <a:t>测试过的版本</a:t>
            </a:r>
            <a:endParaRPr lang="en-US" altLang="zh-CN" sz="1100" dirty="0" smtClean="0"/>
          </a:p>
          <a:p>
            <a:pPr marL="114300" indent="-114300">
              <a:buFont typeface="Arial" panose="020B0604020202020204" pitchFamily="34" charset="0"/>
              <a:buChar char="•"/>
            </a:pPr>
            <a:r>
              <a:rPr lang="zh-CN" altLang="en-US" sz="1100" dirty="0" smtClean="0"/>
              <a:t>类型标识的方法在下面，分别改</a:t>
            </a:r>
            <a:r>
              <a:rPr lang="en-US" altLang="zh-CN" sz="1100" dirty="0" smtClean="0"/>
              <a:t>HCU</a:t>
            </a:r>
            <a:r>
              <a:rPr lang="zh-CN" altLang="en-US" sz="1100" dirty="0" smtClean="0"/>
              <a:t>配置文件和重烧</a:t>
            </a:r>
            <a:r>
              <a:rPr lang="en-US" altLang="zh-CN" sz="1100" dirty="0" smtClean="0"/>
              <a:t>IAP</a:t>
            </a:r>
            <a:r>
              <a:rPr lang="zh-CN" altLang="en-US" sz="1100" dirty="0" smtClean="0"/>
              <a:t>类型决定（</a:t>
            </a:r>
            <a:r>
              <a:rPr lang="en-US" altLang="zh-CN" sz="1100" dirty="0" smtClean="0"/>
              <a:t>IAP</a:t>
            </a:r>
            <a:r>
              <a:rPr lang="zh-CN" altLang="en-US" sz="1100" dirty="0" smtClean="0"/>
              <a:t>分</a:t>
            </a:r>
            <a:r>
              <a:rPr lang="en-US" altLang="zh-CN" sz="1100" dirty="0" smtClean="0"/>
              <a:t>PATCH</a:t>
            </a:r>
            <a:r>
              <a:rPr lang="zh-CN" altLang="en-US" sz="1100" dirty="0" smtClean="0"/>
              <a:t>和</a:t>
            </a:r>
            <a:r>
              <a:rPr lang="en-US" altLang="zh-CN" sz="1100" dirty="0" smtClean="0"/>
              <a:t>STABLE</a:t>
            </a:r>
            <a:r>
              <a:rPr lang="zh-CN" altLang="en-US" sz="1100" dirty="0" smtClean="0"/>
              <a:t>版本）。</a:t>
            </a:r>
            <a:endParaRPr lang="en-US" altLang="zh-CN" sz="11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47" y="163420"/>
            <a:ext cx="10515600" cy="482040"/>
          </a:xfrm>
        </p:spPr>
        <p:txBody>
          <a:bodyPr>
            <a:normAutofit fontScale="90000"/>
          </a:bodyPr>
          <a:lstStyle/>
          <a:p>
            <a:r>
              <a:rPr lang="en-US" sz="3200" dirty="0" smtClean="0"/>
              <a:t>2018/04/</a:t>
            </a:r>
            <a:r>
              <a:rPr lang="en-US" altLang="zh-CN" sz="3200" dirty="0" smtClean="0"/>
              <a:t>27</a:t>
            </a:r>
            <a:r>
              <a:rPr lang="en-US" sz="3200" dirty="0" smtClean="0"/>
              <a:t>,</a:t>
            </a:r>
            <a:r>
              <a:rPr lang="zh-CN" altLang="en-US" sz="3200" dirty="0" smtClean="0"/>
              <a:t>组合称针对</a:t>
            </a:r>
            <a:r>
              <a:rPr lang="en-US" altLang="zh-CN" sz="3200" b="1" dirty="0" smtClean="0">
                <a:solidFill>
                  <a:schemeClr val="tx2"/>
                </a:solidFill>
              </a:rPr>
              <a:t>HW-V2</a:t>
            </a:r>
            <a:r>
              <a:rPr lang="zh-CN" altLang="en-US" sz="3200" b="1" dirty="0" smtClean="0">
                <a:solidFill>
                  <a:schemeClr val="tx2"/>
                </a:solidFill>
              </a:rPr>
              <a:t>（如何扩展</a:t>
            </a:r>
            <a:r>
              <a:rPr lang="en-US" altLang="zh-CN" sz="3200" b="1" dirty="0" smtClean="0">
                <a:solidFill>
                  <a:schemeClr val="tx2"/>
                </a:solidFill>
              </a:rPr>
              <a:t>4</a:t>
            </a:r>
            <a:r>
              <a:rPr lang="zh-CN" altLang="en-US" sz="3200" b="1" dirty="0" smtClean="0">
                <a:solidFill>
                  <a:schemeClr val="tx2"/>
                </a:solidFill>
              </a:rPr>
              <a:t>个摇臂）</a:t>
            </a:r>
            <a:r>
              <a:rPr lang="zh-CN" altLang="en-US" sz="3200" dirty="0" smtClean="0"/>
              <a:t>的讨论</a:t>
            </a:r>
            <a:endParaRPr lang="en-US" sz="3200" dirty="0"/>
          </a:p>
        </p:txBody>
      </p:sp>
      <p:sp>
        <p:nvSpPr>
          <p:cNvPr id="3" name="Content Placeholder 2"/>
          <p:cNvSpPr>
            <a:spLocks noGrp="1"/>
          </p:cNvSpPr>
          <p:nvPr>
            <p:ph idx="1"/>
          </p:nvPr>
        </p:nvSpPr>
        <p:spPr>
          <a:xfrm>
            <a:off x="744070" y="736413"/>
            <a:ext cx="11003430" cy="381187"/>
          </a:xfrm>
          <a:solidFill>
            <a:schemeClr val="accent1"/>
          </a:solidFill>
        </p:spPr>
        <p:txBody>
          <a:bodyPr>
            <a:normAutofit/>
          </a:bodyPr>
          <a:lstStyle/>
          <a:p>
            <a:pPr>
              <a:buNone/>
            </a:pPr>
            <a:r>
              <a:rPr lang="zh-CN" altLang="en-US" sz="1800" dirty="0" smtClean="0"/>
              <a:t>分选版（第</a:t>
            </a:r>
            <a:r>
              <a:rPr lang="en-US" altLang="zh-CN" sz="1800" dirty="0" smtClean="0"/>
              <a:t>17</a:t>
            </a:r>
            <a:r>
              <a:rPr lang="zh-CN" altLang="en-US" sz="1800" dirty="0" smtClean="0"/>
              <a:t>号板）讨论的结论是将组合称的板子的</a:t>
            </a:r>
            <a:r>
              <a:rPr lang="en-US" altLang="zh-CN" sz="1800" dirty="0" smtClean="0"/>
              <a:t>CPU_TRIG_OUT1</a:t>
            </a:r>
            <a:r>
              <a:rPr lang="zh-CN" altLang="en-US" sz="1800" dirty="0" smtClean="0"/>
              <a:t>改为</a:t>
            </a:r>
            <a:r>
              <a:rPr lang="en-US" altLang="zh-CN" sz="1800" dirty="0" smtClean="0"/>
              <a:t>LAMP_OUT4</a:t>
            </a:r>
            <a:r>
              <a:rPr lang="zh-CN" altLang="en-US" sz="1800" dirty="0" smtClean="0"/>
              <a:t>，拉到板外（</a:t>
            </a:r>
            <a:r>
              <a:rPr lang="en-US" altLang="zh-CN" sz="1800" dirty="0" smtClean="0"/>
              <a:t>J9</a:t>
            </a:r>
            <a:r>
              <a:rPr lang="zh-CN" altLang="en-US" sz="1800" dirty="0" smtClean="0"/>
              <a:t>第</a:t>
            </a:r>
            <a:r>
              <a:rPr lang="en-US" altLang="zh-CN" sz="1800" dirty="0" smtClean="0"/>
              <a:t>5</a:t>
            </a:r>
            <a:r>
              <a:rPr lang="zh-CN" altLang="en-US" sz="1800" dirty="0" smtClean="0"/>
              <a:t>脚）</a:t>
            </a:r>
            <a:endParaRPr lang="en-US" sz="18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smtClean="0"/>
              <a:t>© - </a:t>
            </a:r>
            <a:r>
              <a:rPr lang="zh-CN" altLang="en-US" smtClean="0"/>
              <a:t>路标与产品计划</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47106" name="Picture 2"/>
          <p:cNvPicPr>
            <a:picLocks noChangeAspect="1" noChangeArrowheads="1"/>
          </p:cNvPicPr>
          <p:nvPr/>
        </p:nvPicPr>
        <p:blipFill>
          <a:blip r:embed="rId1" cstate="print"/>
          <a:srcRect l="3112" t="18045" r="4668" b="3609"/>
          <a:stretch>
            <a:fillRect/>
          </a:stretch>
        </p:blipFill>
        <p:spPr bwMode="auto">
          <a:xfrm>
            <a:off x="295629" y="1099651"/>
            <a:ext cx="7082169" cy="2593849"/>
          </a:xfrm>
          <a:prstGeom prst="rect">
            <a:avLst/>
          </a:prstGeom>
          <a:noFill/>
          <a:ln w="9525">
            <a:noFill/>
            <a:miter lim="800000"/>
            <a:headEnd/>
            <a:tailEnd/>
          </a:ln>
        </p:spPr>
      </p:pic>
      <p:sp>
        <p:nvSpPr>
          <p:cNvPr id="8" name="Oval 7"/>
          <p:cNvSpPr/>
          <p:nvPr/>
        </p:nvSpPr>
        <p:spPr>
          <a:xfrm>
            <a:off x="50800" y="2372658"/>
            <a:ext cx="1546412" cy="242047"/>
          </a:xfrm>
          <a:prstGeom prst="ellipse">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7" name="Picture 3"/>
          <p:cNvPicPr>
            <a:picLocks noChangeAspect="1" noChangeArrowheads="1"/>
          </p:cNvPicPr>
          <p:nvPr/>
        </p:nvPicPr>
        <p:blipFill>
          <a:blip r:embed="rId2" cstate="print"/>
          <a:srcRect/>
          <a:stretch>
            <a:fillRect/>
          </a:stretch>
        </p:blipFill>
        <p:spPr bwMode="auto">
          <a:xfrm>
            <a:off x="3982944" y="3406494"/>
            <a:ext cx="8020050" cy="3228975"/>
          </a:xfrm>
          <a:prstGeom prst="rect">
            <a:avLst/>
          </a:prstGeom>
          <a:noFill/>
          <a:ln w="9525">
            <a:noFill/>
            <a:miter lim="800000"/>
            <a:headEnd/>
            <a:tailEnd/>
          </a:ln>
        </p:spPr>
      </p:pic>
      <p:cxnSp>
        <p:nvCxnSpPr>
          <p:cNvPr id="12" name="Straight Arrow Connector 11"/>
          <p:cNvCxnSpPr/>
          <p:nvPr/>
        </p:nvCxnSpPr>
        <p:spPr>
          <a:xfrm>
            <a:off x="10147300" y="1104900"/>
            <a:ext cx="1155700" cy="355600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6"/>
          </p:cNvCxnSpPr>
          <p:nvPr/>
        </p:nvCxnSpPr>
        <p:spPr>
          <a:xfrm flipH="1">
            <a:off x="1597212" y="1104900"/>
            <a:ext cx="3597088" cy="138878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3400" y="3924300"/>
            <a:ext cx="2959100" cy="1508105"/>
          </a:xfrm>
          <a:prstGeom prst="rect">
            <a:avLst/>
          </a:prstGeom>
          <a:solidFill>
            <a:schemeClr val="accent1"/>
          </a:solidFill>
        </p:spPr>
        <p:txBody>
          <a:bodyPr wrap="square" rtlCol="0">
            <a:spAutoFit/>
          </a:bodyPr>
          <a:lstStyle/>
          <a:p>
            <a:r>
              <a:rPr lang="zh-CN" altLang="en-US" sz="2000" dirty="0" smtClean="0"/>
              <a:t>四个摇臂分别连接：</a:t>
            </a:r>
            <a:endParaRPr lang="en-US" altLang="zh-CN" sz="1600" dirty="0" smtClean="0"/>
          </a:p>
          <a:p>
            <a:r>
              <a:rPr lang="en-US" altLang="zh-CN" dirty="0" smtClean="0"/>
              <a:t>LAMP_OUT1</a:t>
            </a:r>
            <a:r>
              <a:rPr lang="zh-CN" altLang="en-US" dirty="0" smtClean="0"/>
              <a:t>（</a:t>
            </a:r>
            <a:r>
              <a:rPr lang="en-US" altLang="zh-CN" dirty="0" smtClean="0"/>
              <a:t>J9</a:t>
            </a:r>
            <a:r>
              <a:rPr lang="zh-CN" altLang="en-US" dirty="0" smtClean="0"/>
              <a:t>第</a:t>
            </a:r>
            <a:r>
              <a:rPr lang="en-US" altLang="zh-CN" dirty="0" smtClean="0"/>
              <a:t>4</a:t>
            </a:r>
            <a:r>
              <a:rPr lang="zh-CN" altLang="en-US" dirty="0" smtClean="0"/>
              <a:t>脚）</a:t>
            </a:r>
            <a:endParaRPr lang="en-US" altLang="zh-CN" dirty="0" smtClean="0"/>
          </a:p>
          <a:p>
            <a:r>
              <a:rPr lang="en-US" altLang="zh-CN" dirty="0" smtClean="0"/>
              <a:t>LAMP_OUT2</a:t>
            </a:r>
            <a:r>
              <a:rPr lang="zh-CN" altLang="en-US" dirty="0" smtClean="0"/>
              <a:t> （</a:t>
            </a:r>
            <a:r>
              <a:rPr lang="en-US" altLang="zh-CN" dirty="0" smtClean="0"/>
              <a:t>J9</a:t>
            </a:r>
            <a:r>
              <a:rPr lang="zh-CN" altLang="en-US" dirty="0" smtClean="0"/>
              <a:t>第</a:t>
            </a:r>
            <a:r>
              <a:rPr lang="en-US" altLang="zh-CN" dirty="0" smtClean="0"/>
              <a:t>3</a:t>
            </a:r>
            <a:r>
              <a:rPr lang="zh-CN" altLang="en-US" dirty="0" smtClean="0"/>
              <a:t>脚）</a:t>
            </a:r>
            <a:endParaRPr lang="en-US" altLang="zh-CN" dirty="0" smtClean="0"/>
          </a:p>
          <a:p>
            <a:r>
              <a:rPr lang="en-US" altLang="zh-CN" dirty="0" smtClean="0"/>
              <a:t>LAMP_OUT3</a:t>
            </a:r>
            <a:r>
              <a:rPr lang="zh-CN" altLang="en-US" dirty="0" smtClean="0"/>
              <a:t> （</a:t>
            </a:r>
            <a:r>
              <a:rPr lang="en-US" altLang="zh-CN" dirty="0" smtClean="0"/>
              <a:t>J9</a:t>
            </a:r>
            <a:r>
              <a:rPr lang="zh-CN" altLang="en-US" dirty="0" smtClean="0"/>
              <a:t>第</a:t>
            </a:r>
            <a:r>
              <a:rPr lang="en-US" altLang="zh-CN" dirty="0" smtClean="0"/>
              <a:t>2</a:t>
            </a:r>
            <a:r>
              <a:rPr lang="zh-CN" altLang="en-US" dirty="0" smtClean="0"/>
              <a:t>脚）</a:t>
            </a:r>
            <a:endParaRPr lang="en-US" altLang="zh-CN" dirty="0" smtClean="0"/>
          </a:p>
          <a:p>
            <a:r>
              <a:rPr lang="en-US" altLang="zh-CN" dirty="0" smtClean="0"/>
              <a:t>LAMP_OUT4</a:t>
            </a:r>
            <a:r>
              <a:rPr lang="zh-CN" altLang="en-US" dirty="0" smtClean="0"/>
              <a:t> （</a:t>
            </a:r>
            <a:r>
              <a:rPr lang="en-US" altLang="zh-CN" dirty="0" smtClean="0"/>
              <a:t>J9</a:t>
            </a:r>
            <a:r>
              <a:rPr lang="zh-CN" altLang="en-US" dirty="0" smtClean="0"/>
              <a:t>第</a:t>
            </a:r>
            <a:r>
              <a:rPr lang="en-US" altLang="zh-CN" dirty="0" smtClean="0"/>
              <a:t>5</a:t>
            </a:r>
            <a:r>
              <a:rPr lang="zh-CN" altLang="en-US" dirty="0" smtClean="0"/>
              <a:t>脚）</a:t>
            </a:r>
            <a:endParaRPr lang="en-US" dirty="0"/>
          </a:p>
        </p:txBody>
      </p:sp>
      <p:sp>
        <p:nvSpPr>
          <p:cNvPr id="17" name="TextBox 16"/>
          <p:cNvSpPr txBox="1"/>
          <p:nvPr/>
        </p:nvSpPr>
        <p:spPr>
          <a:xfrm>
            <a:off x="6832600" y="2108200"/>
            <a:ext cx="3517900" cy="1231106"/>
          </a:xfrm>
          <a:prstGeom prst="rect">
            <a:avLst/>
          </a:prstGeom>
          <a:solidFill>
            <a:schemeClr val="accent1"/>
          </a:solidFill>
        </p:spPr>
        <p:txBody>
          <a:bodyPr wrap="square" rtlCol="0">
            <a:spAutoFit/>
          </a:bodyPr>
          <a:lstStyle/>
          <a:p>
            <a:r>
              <a:rPr lang="zh-CN" altLang="en-US" sz="2000" dirty="0" smtClean="0"/>
              <a:t>板号（通过</a:t>
            </a:r>
            <a:r>
              <a:rPr lang="en-US" altLang="zh-CN" sz="2000" dirty="0" smtClean="0"/>
              <a:t>DIP</a:t>
            </a:r>
            <a:r>
              <a:rPr lang="zh-CN" altLang="en-US" sz="2000" dirty="0" smtClean="0"/>
              <a:t>开关）的定义：</a:t>
            </a:r>
            <a:endParaRPr lang="en-US" altLang="zh-CN" sz="1600" dirty="0" smtClean="0"/>
          </a:p>
          <a:p>
            <a:r>
              <a:rPr lang="en-US" altLang="zh-CN" dirty="0" smtClean="0"/>
              <a:t>DIP = 0</a:t>
            </a:r>
            <a:r>
              <a:rPr lang="zh-CN" altLang="en-US" dirty="0" smtClean="0"/>
              <a:t>（大马达）</a:t>
            </a:r>
            <a:endParaRPr lang="en-US" altLang="zh-CN" dirty="0" smtClean="0"/>
          </a:p>
          <a:p>
            <a:r>
              <a:rPr lang="en-US" altLang="zh-CN" dirty="0" smtClean="0"/>
              <a:t>DIP = 1, …, 16</a:t>
            </a:r>
            <a:r>
              <a:rPr lang="zh-CN" altLang="en-US" dirty="0" smtClean="0"/>
              <a:t>（</a:t>
            </a:r>
            <a:r>
              <a:rPr lang="en-US" altLang="zh-CN" dirty="0" smtClean="0"/>
              <a:t>1</a:t>
            </a:r>
            <a:r>
              <a:rPr lang="zh-CN" altLang="en-US" dirty="0" smtClean="0"/>
              <a:t>到</a:t>
            </a:r>
            <a:r>
              <a:rPr lang="en-US" altLang="zh-CN" dirty="0" smtClean="0"/>
              <a:t>16</a:t>
            </a:r>
            <a:r>
              <a:rPr lang="zh-CN" altLang="en-US" dirty="0" smtClean="0"/>
              <a:t>号称台）</a:t>
            </a:r>
            <a:endParaRPr lang="en-US" altLang="zh-CN" dirty="0" smtClean="0"/>
          </a:p>
          <a:p>
            <a:r>
              <a:rPr lang="en-US" altLang="zh-CN" dirty="0" smtClean="0"/>
              <a:t>DIP = 17</a:t>
            </a:r>
            <a:r>
              <a:rPr lang="zh-CN" altLang="en-US" dirty="0" smtClean="0"/>
              <a:t>（分选板）</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4675"/>
          </a:xfrm>
        </p:spPr>
        <p:txBody>
          <a:bodyPr>
            <a:normAutofit fontScale="90000"/>
          </a:bodyPr>
          <a:lstStyle/>
          <a:p>
            <a:r>
              <a:rPr lang="en-US" altLang="zh-CN" dirty="0" smtClean="0"/>
              <a:t>Factory Mass Production Tools </a:t>
            </a:r>
            <a:endParaRPr lang="zh-CN" altLang="en-US" dirty="0"/>
          </a:p>
        </p:txBody>
      </p:sp>
      <p:sp>
        <p:nvSpPr>
          <p:cNvPr id="3" name="Content Placeholder 2"/>
          <p:cNvSpPr>
            <a:spLocks noGrp="1"/>
          </p:cNvSpPr>
          <p:nvPr>
            <p:ph idx="1"/>
          </p:nvPr>
        </p:nvSpPr>
        <p:spPr>
          <a:xfrm>
            <a:off x="876300" y="1104900"/>
            <a:ext cx="5257800" cy="5029199"/>
          </a:xfrm>
          <a:solidFill>
            <a:schemeClr val="bg1">
              <a:lumMod val="85000"/>
            </a:schemeClr>
          </a:solidFill>
        </p:spPr>
        <p:txBody>
          <a:bodyPr>
            <a:normAutofit fontScale="92500" lnSpcReduction="10000"/>
          </a:bodyPr>
          <a:lstStyle/>
          <a:p>
            <a:pPr>
              <a:buNone/>
            </a:pPr>
            <a:r>
              <a:rPr lang="en-US" altLang="zh-CN" sz="1800" dirty="0" smtClean="0"/>
              <a:t>Purpose of FMPT:</a:t>
            </a:r>
            <a:endParaRPr lang="en-US" altLang="zh-CN" sz="1800" dirty="0" smtClean="0"/>
          </a:p>
          <a:p>
            <a:pPr>
              <a:buFontTx/>
              <a:buChar char="-"/>
            </a:pPr>
            <a:r>
              <a:rPr lang="en-US" altLang="zh-CN" sz="1800" dirty="0" smtClean="0"/>
              <a:t>To Read/Check/Burn the FLASH before sending to the customer for:</a:t>
            </a:r>
            <a:endParaRPr lang="en-US" altLang="zh-CN" sz="1800" dirty="0" smtClean="0"/>
          </a:p>
          <a:p>
            <a:pPr marL="533400" lvl="1" indent="-266700">
              <a:buFont typeface="+mj-lt"/>
              <a:buAutoNum type="arabicPeriod"/>
            </a:pPr>
            <a:r>
              <a:rPr lang="en-US" altLang="zh-CN" sz="1900" dirty="0" smtClean="0"/>
              <a:t>mass production</a:t>
            </a:r>
            <a:endParaRPr lang="en-US" altLang="zh-CN" sz="1900" dirty="0" smtClean="0"/>
          </a:p>
          <a:p>
            <a:pPr marL="533400" lvl="1" indent="-266700">
              <a:buFont typeface="+mj-lt"/>
              <a:buAutoNum type="arabicPeriod"/>
            </a:pPr>
            <a:r>
              <a:rPr lang="en-US" altLang="zh-CN" sz="1900" dirty="0" smtClean="0"/>
              <a:t>repairing purpose</a:t>
            </a:r>
            <a:endParaRPr lang="en-US" altLang="zh-CN" sz="1900" dirty="0" smtClean="0"/>
          </a:p>
          <a:p>
            <a:pPr marL="444500" lvl="1" indent="-266700">
              <a:buNone/>
            </a:pPr>
            <a:endParaRPr lang="en-US" altLang="zh-CN" sz="1400" dirty="0" smtClean="0"/>
          </a:p>
          <a:p>
            <a:pPr>
              <a:buNone/>
            </a:pPr>
            <a:r>
              <a:rPr lang="en-US" altLang="zh-CN" sz="1800" dirty="0" smtClean="0"/>
              <a:t>User Interface</a:t>
            </a:r>
            <a:endParaRPr lang="en-US" altLang="zh-CN" sz="1800" dirty="0" smtClean="0"/>
          </a:p>
          <a:p>
            <a:pPr>
              <a:buFontTx/>
              <a:buChar char="-"/>
            </a:pPr>
            <a:r>
              <a:rPr lang="en-US" altLang="zh-CN" sz="1800" dirty="0" smtClean="0"/>
              <a:t>GUI</a:t>
            </a:r>
            <a:endParaRPr lang="en-US" altLang="zh-CN" sz="1800" dirty="0" smtClean="0"/>
          </a:p>
          <a:p>
            <a:pPr>
              <a:buFontTx/>
              <a:buChar char="-"/>
            </a:pPr>
            <a:r>
              <a:rPr lang="en-US" altLang="zh-CN" sz="1800" dirty="0" smtClean="0"/>
              <a:t>Command Line (easy for scripts)</a:t>
            </a:r>
            <a:endParaRPr lang="en-US" altLang="zh-CN" sz="1800" dirty="0" smtClean="0"/>
          </a:p>
          <a:p>
            <a:pPr>
              <a:buFontTx/>
              <a:buChar char="-"/>
            </a:pPr>
            <a:endParaRPr lang="en-US" altLang="zh-CN" sz="1800" dirty="0" smtClean="0"/>
          </a:p>
          <a:p>
            <a:pPr>
              <a:buNone/>
            </a:pPr>
            <a:r>
              <a:rPr lang="en-US" altLang="zh-CN" sz="1800" dirty="0" smtClean="0"/>
              <a:t>OS</a:t>
            </a:r>
            <a:endParaRPr lang="en-US" altLang="zh-CN" sz="1800" dirty="0" smtClean="0"/>
          </a:p>
          <a:p>
            <a:pPr>
              <a:buFontTx/>
              <a:buChar char="-"/>
            </a:pPr>
            <a:r>
              <a:rPr lang="en-US" altLang="zh-CN" sz="1800" dirty="0" smtClean="0"/>
              <a:t>Windows 7/10</a:t>
            </a:r>
            <a:endParaRPr lang="en-US" altLang="zh-CN" sz="1800" dirty="0" smtClean="0"/>
          </a:p>
          <a:p>
            <a:pPr>
              <a:buFontTx/>
              <a:buChar char="-"/>
            </a:pPr>
            <a:endParaRPr lang="en-US" altLang="zh-CN" sz="1800" dirty="0" smtClean="0"/>
          </a:p>
          <a:p>
            <a:pPr>
              <a:buNone/>
            </a:pPr>
            <a:r>
              <a:rPr lang="en-US" altLang="zh-CN" sz="1800" dirty="0" smtClean="0"/>
              <a:t>Interface support:</a:t>
            </a:r>
            <a:endParaRPr lang="en-US" altLang="zh-CN" sz="1800" dirty="0" smtClean="0"/>
          </a:p>
          <a:p>
            <a:pPr>
              <a:buFontTx/>
              <a:buChar char="-"/>
            </a:pPr>
            <a:r>
              <a:rPr lang="en-US" altLang="zh-CN" sz="1800" dirty="0" smtClean="0"/>
              <a:t>CAN with 500kbps</a:t>
            </a:r>
            <a:endParaRPr lang="en-US" altLang="zh-CN" sz="1800" dirty="0" smtClean="0"/>
          </a:p>
          <a:p>
            <a:pPr>
              <a:buFontTx/>
              <a:buChar char="-"/>
            </a:pPr>
            <a:r>
              <a:rPr lang="en-US" altLang="zh-CN" sz="1800" dirty="0" smtClean="0"/>
              <a:t>UART3 with 115200bps</a:t>
            </a:r>
            <a:endParaRPr lang="zh-CN" alt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a:t>
            </a:r>
            <a:r>
              <a:rPr lang="zh-CN" altLang="en-US" dirty="0" smtClean="0"/>
              <a:t>路标与产品计划</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dirty="0"/>
          </a:p>
        </p:txBody>
      </p:sp>
      <p:sp>
        <p:nvSpPr>
          <p:cNvPr id="7" name="Content Placeholder 2"/>
          <p:cNvSpPr txBox="1"/>
          <p:nvPr/>
        </p:nvSpPr>
        <p:spPr>
          <a:xfrm>
            <a:off x="6273800" y="1104900"/>
            <a:ext cx="5257800" cy="5029201"/>
          </a:xfrm>
          <a:prstGeom prst="rect">
            <a:avLst/>
          </a:prstGeom>
          <a:solidFill>
            <a:schemeClr val="bg1">
              <a:lumMod val="85000"/>
            </a:schemeClr>
          </a:solidFill>
        </p:spPr>
        <p:txBody>
          <a:bodyPr vert="horz" lIns="91440" tIns="45720" rIns="91440" bIns="45720" rtlCol="0">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Micro Function Support</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Read FLASH with given address and length</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Lock/Unlock FLASH</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Erase FLASH with given sector(s)</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Write FLASH with given address and length</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Macro Function Support(in GUI)</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Read Boot </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rPr>
              <a:t>Config</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 Table</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Edit Boot </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rPr>
              <a:t>Config</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 Table</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Char char="-"/>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09625" y="104140"/>
            <a:ext cx="10515600" cy="1325563"/>
          </a:xfrm>
        </p:spPr>
        <p:txBody>
          <a:bodyPr/>
          <a:p>
            <a:pPr algn="ctr"/>
            <a:r>
              <a:rPr lang="zh-CN" altLang="en-US"/>
              <a:t>Main interface</a:t>
            </a:r>
            <a:endParaRPr lang="zh-CN" altLang="en-US"/>
          </a:p>
        </p:txBody>
      </p:sp>
      <p:sp>
        <p:nvSpPr>
          <p:cNvPr id="4" name="日期占位符 3"/>
          <p:cNvSpPr>
            <a:spLocks noGrp="1"/>
          </p:cNvSpPr>
          <p:nvPr>
            <p:ph type="dt" sz="half" idx="10"/>
          </p:nvPr>
        </p:nvSpPr>
        <p:spPr/>
        <p:txBody>
          <a:bodyPr/>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p>
            <a:fld id="{839313C8-5C85-44CA-9248-68F69BDA240F}" type="slidenum">
              <a:rPr lang="zh-CN" altLang="en-US" smtClean="0"/>
            </a:fld>
            <a:endParaRPr lang="zh-CN" altLang="en-US"/>
          </a:p>
        </p:txBody>
      </p:sp>
      <p:pic>
        <p:nvPicPr>
          <p:cNvPr id="7" name="内容占位符 6"/>
          <p:cNvPicPr>
            <a:picLocks noChangeAspect="1"/>
          </p:cNvPicPr>
          <p:nvPr>
            <p:ph idx="1"/>
          </p:nvPr>
        </p:nvPicPr>
        <p:blipFill>
          <a:blip r:embed="rId1"/>
          <a:stretch>
            <a:fillRect/>
          </a:stretch>
        </p:blipFill>
        <p:spPr>
          <a:xfrm>
            <a:off x="1958340" y="1167765"/>
            <a:ext cx="8218170" cy="50539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图片 19"/>
          <p:cNvPicPr>
            <a:picLocks noChangeAspect="1"/>
          </p:cNvPicPr>
          <p:nvPr/>
        </p:nvPicPr>
        <p:blipFill>
          <a:blip r:embed="rId1"/>
          <a:stretch>
            <a:fillRect/>
          </a:stretch>
        </p:blipFill>
        <p:spPr>
          <a:xfrm>
            <a:off x="406400" y="1885950"/>
            <a:ext cx="7366000" cy="4529455"/>
          </a:xfrm>
          <a:prstGeom prst="rect">
            <a:avLst/>
          </a:prstGeom>
        </p:spPr>
      </p:pic>
      <p:pic>
        <p:nvPicPr>
          <p:cNvPr id="15" name="图片 14"/>
          <p:cNvPicPr>
            <a:picLocks noChangeAspect="1"/>
          </p:cNvPicPr>
          <p:nvPr/>
        </p:nvPicPr>
        <p:blipFill>
          <a:blip r:embed="rId2"/>
          <a:stretch>
            <a:fillRect/>
          </a:stretch>
        </p:blipFill>
        <p:spPr>
          <a:xfrm>
            <a:off x="8414385" y="365125"/>
            <a:ext cx="3757295" cy="1878965"/>
          </a:xfrm>
          <a:prstGeom prst="rect">
            <a:avLst/>
          </a:prstGeom>
        </p:spPr>
      </p:pic>
      <p:sp>
        <p:nvSpPr>
          <p:cNvPr id="2" name="标题 1"/>
          <p:cNvSpPr>
            <a:spLocks noGrp="1"/>
          </p:cNvSpPr>
          <p:nvPr>
            <p:ph type="title"/>
          </p:nvPr>
        </p:nvSpPr>
        <p:spPr>
          <a:xfrm>
            <a:off x="393065" y="29210"/>
            <a:ext cx="6977380" cy="1170305"/>
          </a:xfrm>
        </p:spPr>
        <p:txBody>
          <a:bodyPr/>
          <a:p>
            <a:r>
              <a:rPr lang="en-US" altLang="zh-CN"/>
              <a:t>How to use this FMPT Tool</a:t>
            </a:r>
            <a:endParaRPr lang="en-US" altLang="zh-CN"/>
          </a:p>
        </p:txBody>
      </p:sp>
      <p:sp>
        <p:nvSpPr>
          <p:cNvPr id="4" name="日期占位符 3"/>
          <p:cNvSpPr>
            <a:spLocks noGrp="1"/>
          </p:cNvSpPr>
          <p:nvPr>
            <p:ph type="dt" sz="half" idx="10"/>
          </p:nvPr>
        </p:nvSpPr>
        <p:spPr/>
        <p:txBody>
          <a:bodyPr/>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p>
            <a:fld id="{839313C8-5C85-44CA-9248-68F69BDA240F}" type="slidenum">
              <a:rPr lang="zh-CN" altLang="en-US" smtClean="0"/>
            </a:fld>
            <a:endParaRPr lang="zh-CN" altLang="en-US"/>
          </a:p>
        </p:txBody>
      </p:sp>
      <p:cxnSp>
        <p:nvCxnSpPr>
          <p:cNvPr id="8" name="直接箭头连接符 7"/>
          <p:cNvCxnSpPr/>
          <p:nvPr/>
        </p:nvCxnSpPr>
        <p:spPr>
          <a:xfrm flipV="1">
            <a:off x="7370445" y="1315720"/>
            <a:ext cx="995680" cy="1141095"/>
          </a:xfrm>
          <a:prstGeom prst="straightConnector1">
            <a:avLst/>
          </a:prstGeom>
          <a:ln>
            <a:solidFill>
              <a:srgbClr val="FF0000"/>
            </a:solidFill>
            <a:tailEnd type="arrow" w="med" len="med"/>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1353800" y="365125"/>
            <a:ext cx="817880" cy="1476375"/>
          </a:xfrm>
          <a:prstGeom prst="rect">
            <a:avLst/>
          </a:prstGeom>
          <a:noFill/>
        </p:spPr>
        <p:txBody>
          <a:bodyPr wrap="square" rtlCol="0">
            <a:spAutoFit/>
          </a:bodyPr>
          <a:p>
            <a:r>
              <a:rPr lang="en-US" altLang="zh-CN"/>
              <a:t>Step 2:</a:t>
            </a:r>
            <a:endParaRPr lang="en-US" altLang="zh-CN"/>
          </a:p>
          <a:p>
            <a:r>
              <a:rPr lang="en-US" altLang="zh-CN"/>
              <a:t>click connect button</a:t>
            </a:r>
            <a:endParaRPr lang="en-US" altLang="zh-CN"/>
          </a:p>
        </p:txBody>
      </p:sp>
      <p:sp>
        <p:nvSpPr>
          <p:cNvPr id="10" name="文本框 9"/>
          <p:cNvSpPr txBox="1"/>
          <p:nvPr/>
        </p:nvSpPr>
        <p:spPr>
          <a:xfrm>
            <a:off x="8686800" y="5149215"/>
            <a:ext cx="1777365" cy="922020"/>
          </a:xfrm>
          <a:prstGeom prst="rect">
            <a:avLst/>
          </a:prstGeom>
          <a:noFill/>
        </p:spPr>
        <p:txBody>
          <a:bodyPr wrap="square" rtlCol="0">
            <a:spAutoFit/>
          </a:bodyPr>
          <a:p>
            <a:r>
              <a:rPr lang="en-US" altLang="zh-CN"/>
              <a:t>Step 5:click this to upgrade the write value</a:t>
            </a:r>
            <a:endParaRPr lang="en-US" altLang="zh-CN"/>
          </a:p>
        </p:txBody>
      </p:sp>
      <p:sp>
        <p:nvSpPr>
          <p:cNvPr id="12" name="文本框 11"/>
          <p:cNvSpPr txBox="1"/>
          <p:nvPr/>
        </p:nvSpPr>
        <p:spPr>
          <a:xfrm>
            <a:off x="7976235" y="4185285"/>
            <a:ext cx="3964305" cy="645160"/>
          </a:xfrm>
          <a:prstGeom prst="rect">
            <a:avLst/>
          </a:prstGeom>
          <a:noFill/>
        </p:spPr>
        <p:txBody>
          <a:bodyPr wrap="none" rtlCol="0">
            <a:spAutoFit/>
          </a:bodyPr>
          <a:p>
            <a:r>
              <a:rPr lang="en-US" altLang="zh-CN"/>
              <a:t>Step 3:click this will show the read value </a:t>
            </a:r>
            <a:endParaRPr lang="en-US" altLang="zh-CN"/>
          </a:p>
          <a:p>
            <a:r>
              <a:rPr lang="en-US" altLang="zh-CN"/>
              <a:t>in the green section</a:t>
            </a:r>
            <a:endParaRPr lang="en-US" altLang="zh-CN"/>
          </a:p>
        </p:txBody>
      </p:sp>
      <p:sp>
        <p:nvSpPr>
          <p:cNvPr id="13" name="文本框 12"/>
          <p:cNvSpPr txBox="1"/>
          <p:nvPr/>
        </p:nvSpPr>
        <p:spPr>
          <a:xfrm>
            <a:off x="4863465" y="5121910"/>
            <a:ext cx="3031490" cy="1198880"/>
          </a:xfrm>
          <a:prstGeom prst="rect">
            <a:avLst/>
          </a:prstGeom>
          <a:noFill/>
        </p:spPr>
        <p:txBody>
          <a:bodyPr wrap="none" rtlCol="0">
            <a:spAutoFit/>
          </a:bodyPr>
          <a:p>
            <a:r>
              <a:rPr lang="en-US" altLang="zh-CN"/>
              <a:t>Step 4:click this button to copy</a:t>
            </a:r>
            <a:endParaRPr lang="en-US" altLang="zh-CN"/>
          </a:p>
          <a:p>
            <a:r>
              <a:rPr lang="en-US" altLang="zh-CN"/>
              <a:t>the value from read value </a:t>
            </a:r>
            <a:endParaRPr lang="en-US" altLang="zh-CN"/>
          </a:p>
          <a:p>
            <a:r>
              <a:rPr lang="en-US" altLang="zh-CN"/>
              <a:t>then you can change the value</a:t>
            </a:r>
            <a:endParaRPr lang="en-US" altLang="zh-CN"/>
          </a:p>
          <a:p>
            <a:r>
              <a:rPr lang="en-US" altLang="zh-CN"/>
              <a:t>you need</a:t>
            </a:r>
            <a:endParaRPr lang="en-US" altLang="zh-CN"/>
          </a:p>
        </p:txBody>
      </p:sp>
      <p:sp>
        <p:nvSpPr>
          <p:cNvPr id="14" name="文本框 13"/>
          <p:cNvSpPr txBox="1"/>
          <p:nvPr/>
        </p:nvSpPr>
        <p:spPr>
          <a:xfrm>
            <a:off x="6084570" y="1199515"/>
            <a:ext cx="2068830" cy="645160"/>
          </a:xfrm>
          <a:prstGeom prst="rect">
            <a:avLst/>
          </a:prstGeom>
          <a:noFill/>
        </p:spPr>
        <p:txBody>
          <a:bodyPr wrap="square" rtlCol="0">
            <a:spAutoFit/>
          </a:bodyPr>
          <a:p>
            <a:r>
              <a:rPr lang="en-US" altLang="zh-CN"/>
              <a:t>Step 1:click this and </a:t>
            </a:r>
            <a:endParaRPr lang="en-US" altLang="zh-CN"/>
          </a:p>
          <a:p>
            <a:r>
              <a:rPr lang="en-US" altLang="zh-CN"/>
              <a:t>pop out this UI</a:t>
            </a:r>
            <a:endParaRPr lang="en-US" altLang="zh-CN"/>
          </a:p>
        </p:txBody>
      </p:sp>
      <p:cxnSp>
        <p:nvCxnSpPr>
          <p:cNvPr id="16" name="直接箭头连接符 15"/>
          <p:cNvCxnSpPr>
            <a:stCxn id="9" idx="1"/>
          </p:cNvCxnSpPr>
          <p:nvPr/>
        </p:nvCxnSpPr>
        <p:spPr>
          <a:xfrm flipH="1" flipV="1">
            <a:off x="11089640" y="879475"/>
            <a:ext cx="264160" cy="2241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097405" y="2297430"/>
            <a:ext cx="19685" cy="2446020"/>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直接连接符 25"/>
          <p:cNvCxnSpPr/>
          <p:nvPr/>
        </p:nvCxnSpPr>
        <p:spPr>
          <a:xfrm>
            <a:off x="2106930" y="2297430"/>
            <a:ext cx="2011045"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a:xfrm>
            <a:off x="4079240" y="2268220"/>
            <a:ext cx="19685" cy="2475230"/>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直接连接符 27"/>
          <p:cNvCxnSpPr/>
          <p:nvPr/>
        </p:nvCxnSpPr>
        <p:spPr>
          <a:xfrm>
            <a:off x="2106930" y="4723765"/>
            <a:ext cx="197231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直接连接符 28"/>
          <p:cNvCxnSpPr/>
          <p:nvPr/>
        </p:nvCxnSpPr>
        <p:spPr>
          <a:xfrm>
            <a:off x="4340860" y="2297430"/>
            <a:ext cx="1807845" cy="0"/>
          </a:xfrm>
          <a:prstGeom prst="line">
            <a:avLst/>
          </a:prstGeom>
        </p:spPr>
        <p:style>
          <a:lnRef idx="3">
            <a:schemeClr val="dk1"/>
          </a:lnRef>
          <a:fillRef idx="0">
            <a:schemeClr val="dk1"/>
          </a:fillRef>
          <a:effectRef idx="2">
            <a:schemeClr val="dk1"/>
          </a:effectRef>
          <a:fontRef idx="minor">
            <a:schemeClr val="tx1"/>
          </a:fontRef>
        </p:style>
      </p:cxnSp>
      <p:cxnSp>
        <p:nvCxnSpPr>
          <p:cNvPr id="30" name="直接连接符 29"/>
          <p:cNvCxnSpPr/>
          <p:nvPr/>
        </p:nvCxnSpPr>
        <p:spPr>
          <a:xfrm>
            <a:off x="4340860" y="2326005"/>
            <a:ext cx="0" cy="2252980"/>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p:cNvCxnSpPr/>
          <p:nvPr/>
        </p:nvCxnSpPr>
        <p:spPr>
          <a:xfrm>
            <a:off x="6129020" y="2316480"/>
            <a:ext cx="0" cy="2281555"/>
          </a:xfrm>
          <a:prstGeom prst="line">
            <a:avLst/>
          </a:prstGeom>
        </p:spPr>
        <p:style>
          <a:lnRef idx="3">
            <a:schemeClr val="dk1"/>
          </a:lnRef>
          <a:fillRef idx="0">
            <a:schemeClr val="dk1"/>
          </a:fillRef>
          <a:effectRef idx="2">
            <a:schemeClr val="dk1"/>
          </a:effectRef>
          <a:fontRef idx="minor">
            <a:schemeClr val="tx1"/>
          </a:fontRef>
        </p:style>
      </p:cxnSp>
      <p:cxnSp>
        <p:nvCxnSpPr>
          <p:cNvPr id="32" name="直接连接符 31"/>
          <p:cNvCxnSpPr/>
          <p:nvPr/>
        </p:nvCxnSpPr>
        <p:spPr>
          <a:xfrm flipH="1" flipV="1">
            <a:off x="4330700" y="4608195"/>
            <a:ext cx="1798320" cy="9525"/>
          </a:xfrm>
          <a:prstGeom prst="line">
            <a:avLst/>
          </a:prstGeom>
        </p:spPr>
        <p:style>
          <a:lnRef idx="3">
            <a:schemeClr val="dk1"/>
          </a:lnRef>
          <a:fillRef idx="0">
            <a:schemeClr val="dk1"/>
          </a:fillRef>
          <a:effectRef idx="2">
            <a:schemeClr val="dk1"/>
          </a:effectRef>
          <a:fontRef idx="minor">
            <a:schemeClr val="tx1"/>
          </a:fontRef>
        </p:style>
      </p:cxnSp>
      <p:cxnSp>
        <p:nvCxnSpPr>
          <p:cNvPr id="33" name="直接箭头连接符 32"/>
          <p:cNvCxnSpPr/>
          <p:nvPr/>
        </p:nvCxnSpPr>
        <p:spPr>
          <a:xfrm flipH="1" flipV="1">
            <a:off x="5732780" y="4830445"/>
            <a:ext cx="38735" cy="318770"/>
          </a:xfrm>
          <a:prstGeom prst="straightConnector1">
            <a:avLst/>
          </a:prstGeom>
          <a:ln>
            <a:solidFill>
              <a:srgbClr val="FF0000"/>
            </a:solidFill>
            <a:tailEnd type="arrow" w="med" len="med"/>
          </a:ln>
        </p:spPr>
        <p:style>
          <a:lnRef idx="3">
            <a:schemeClr val="accent6"/>
          </a:lnRef>
          <a:fillRef idx="0">
            <a:schemeClr val="accent6"/>
          </a:fillRef>
          <a:effectRef idx="2">
            <a:schemeClr val="accent6"/>
          </a:effectRef>
          <a:fontRef idx="minor">
            <a:schemeClr val="tx1"/>
          </a:fontRef>
        </p:style>
      </p:cxnSp>
      <p:cxnSp>
        <p:nvCxnSpPr>
          <p:cNvPr id="34" name="直接箭头连接符 33"/>
          <p:cNvCxnSpPr/>
          <p:nvPr/>
        </p:nvCxnSpPr>
        <p:spPr>
          <a:xfrm flipH="1" flipV="1">
            <a:off x="7357110" y="4337050"/>
            <a:ext cx="619125" cy="58420"/>
          </a:xfrm>
          <a:prstGeom prst="straightConnector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35" name="直接箭头连接符 34"/>
          <p:cNvCxnSpPr/>
          <p:nvPr/>
        </p:nvCxnSpPr>
        <p:spPr>
          <a:xfrm flipH="1" flipV="1">
            <a:off x="7338060" y="4810760"/>
            <a:ext cx="1304925" cy="493395"/>
          </a:xfrm>
          <a:prstGeom prst="straightConnector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37" name="直接箭头连接符 36"/>
          <p:cNvCxnSpPr/>
          <p:nvPr/>
        </p:nvCxnSpPr>
        <p:spPr>
          <a:xfrm flipH="1" flipV="1">
            <a:off x="7376795" y="2896870"/>
            <a:ext cx="1256665" cy="10604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sp>
        <p:nvSpPr>
          <p:cNvPr id="38" name="文本框 37"/>
          <p:cNvSpPr txBox="1"/>
          <p:nvPr/>
        </p:nvSpPr>
        <p:spPr>
          <a:xfrm>
            <a:off x="8686800" y="2896870"/>
            <a:ext cx="3063875" cy="645160"/>
          </a:xfrm>
          <a:prstGeom prst="rect">
            <a:avLst/>
          </a:prstGeom>
          <a:noFill/>
        </p:spPr>
        <p:txBody>
          <a:bodyPr wrap="none" rtlCol="0">
            <a:spAutoFit/>
          </a:bodyPr>
          <a:p>
            <a:r>
              <a:rPr lang="en-US" altLang="zh-CN"/>
              <a:t>this debug button used to copy</a:t>
            </a:r>
            <a:endParaRPr lang="en-US" altLang="zh-CN"/>
          </a:p>
          <a:p>
            <a:r>
              <a:rPr lang="en-US" altLang="zh-CN"/>
              <a:t>the debug information</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48640" y="94615"/>
            <a:ext cx="10515600" cy="1325563"/>
          </a:xfrm>
        </p:spPr>
        <p:txBody>
          <a:bodyPr/>
          <a:p>
            <a:r>
              <a:rPr lang="en-US" altLang="zh-CN">
                <a:solidFill>
                  <a:srgbClr val="FF0000"/>
                </a:solidFill>
              </a:rPr>
              <a:t>Caution!</a:t>
            </a:r>
            <a:endParaRPr lang="en-US" altLang="zh-CN">
              <a:solidFill>
                <a:srgbClr val="FF0000"/>
              </a:solidFill>
            </a:endParaRPr>
          </a:p>
        </p:txBody>
      </p:sp>
      <p:sp>
        <p:nvSpPr>
          <p:cNvPr id="4" name="日期占位符 3"/>
          <p:cNvSpPr>
            <a:spLocks noGrp="1"/>
          </p:cNvSpPr>
          <p:nvPr>
            <p:ph type="dt" sz="half" idx="10"/>
          </p:nvPr>
        </p:nvSpPr>
        <p:spPr/>
        <p:txBody>
          <a:bodyPr/>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p>
            <a:r>
              <a:rPr lang="zh-CN" altLang="en-US" smtClean="0"/>
              <a:t>小慧智能科技保密资料</a:t>
            </a:r>
            <a:r>
              <a:rPr lang="en-US" altLang="zh-CN" smtClean="0"/>
              <a:t>© - </a:t>
            </a:r>
            <a:r>
              <a:rPr lang="zh-CN" altLang="en-US" smtClean="0"/>
              <a:t>路标与产品计划</a:t>
            </a:r>
            <a:endParaRPr lang="zh-CN" altLang="en-US"/>
          </a:p>
        </p:txBody>
      </p:sp>
      <p:sp>
        <p:nvSpPr>
          <p:cNvPr id="6" name="灯片编号占位符 5"/>
          <p:cNvSpPr>
            <a:spLocks noGrp="1"/>
          </p:cNvSpPr>
          <p:nvPr>
            <p:ph type="sldNum" sz="quarter" idx="12"/>
          </p:nvPr>
        </p:nvSpPr>
        <p:spPr/>
        <p:txBody>
          <a:bodyPr/>
          <a:p>
            <a:fld id="{839313C8-5C85-44CA-9248-68F69BDA240F}" type="slidenum">
              <a:rPr lang="zh-CN" altLang="en-US" smtClean="0"/>
            </a:fld>
            <a:endParaRPr lang="zh-CN" altLang="en-US"/>
          </a:p>
        </p:txBody>
      </p:sp>
      <p:pic>
        <p:nvPicPr>
          <p:cNvPr id="20" name="内容占位符 19"/>
          <p:cNvPicPr>
            <a:picLocks noChangeAspect="1"/>
          </p:cNvPicPr>
          <p:nvPr>
            <p:ph idx="1"/>
          </p:nvPr>
        </p:nvPicPr>
        <p:blipFill>
          <a:blip r:embed="rId1"/>
          <a:stretch>
            <a:fillRect/>
          </a:stretch>
        </p:blipFill>
        <p:spPr>
          <a:xfrm>
            <a:off x="838200" y="1168400"/>
            <a:ext cx="7674610" cy="4719320"/>
          </a:xfrm>
          <a:prstGeom prst="rect">
            <a:avLst/>
          </a:prstGeom>
        </p:spPr>
      </p:pic>
      <p:cxnSp>
        <p:nvCxnSpPr>
          <p:cNvPr id="7" name="直接连接符 6"/>
          <p:cNvCxnSpPr/>
          <p:nvPr/>
        </p:nvCxnSpPr>
        <p:spPr>
          <a:xfrm>
            <a:off x="2687320" y="2079625"/>
            <a:ext cx="412813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2677795" y="2108200"/>
            <a:ext cx="0" cy="8610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2619375" y="2969260"/>
            <a:ext cx="412877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flipH="1" flipV="1">
            <a:off x="6748145" y="2069465"/>
            <a:ext cx="9525" cy="88011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flipV="1">
            <a:off x="6748145" y="2306955"/>
            <a:ext cx="1894840" cy="1104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642350" y="1510030"/>
            <a:ext cx="3154680" cy="2306955"/>
          </a:xfrm>
          <a:prstGeom prst="rect">
            <a:avLst/>
          </a:prstGeom>
          <a:noFill/>
        </p:spPr>
        <p:txBody>
          <a:bodyPr wrap="square" rtlCol="0">
            <a:spAutoFit/>
          </a:bodyPr>
          <a:p>
            <a:r>
              <a:rPr lang="en-US" altLang="zh-CN">
                <a:solidFill>
                  <a:srgbClr val="FF0000"/>
                </a:solidFill>
              </a:rPr>
              <a:t>Caution ONE:</a:t>
            </a:r>
            <a:endParaRPr lang="en-US" altLang="zh-CN"/>
          </a:p>
          <a:p>
            <a:r>
              <a:rPr lang="en-US" altLang="zh-CN"/>
              <a:t>Only in the red zone</a:t>
            </a:r>
            <a:endParaRPr lang="en-US" altLang="zh-CN"/>
          </a:p>
          <a:p>
            <a:r>
              <a:rPr lang="en-US" altLang="zh-CN"/>
              <a:t>0xd2 0x4     means 0x04d2</a:t>
            </a:r>
            <a:endParaRPr lang="en-US" altLang="zh-CN"/>
          </a:p>
          <a:p>
            <a:r>
              <a:rPr lang="en-US" altLang="zh-CN"/>
              <a:t>0x2 0x0       means 0x2</a:t>
            </a:r>
            <a:endParaRPr lang="en-US" altLang="zh-CN"/>
          </a:p>
          <a:p>
            <a:r>
              <a:rPr lang="en-US" altLang="zh-CN"/>
              <a:t>0x2 0x0       means 0x3</a:t>
            </a:r>
            <a:endParaRPr lang="en-US" altLang="zh-CN"/>
          </a:p>
          <a:p>
            <a:r>
              <a:rPr lang="en-US" altLang="zh-CN"/>
              <a:t>0xc8 0x0     means 0xc8</a:t>
            </a:r>
            <a:endParaRPr lang="en-US" altLang="zh-CN"/>
          </a:p>
          <a:p>
            <a:endParaRPr lang="en-US" altLang="zh-CN"/>
          </a:p>
          <a:p>
            <a:r>
              <a:rPr lang="en-US" altLang="zh-CN"/>
              <a:t>2 bytes   高位在后，低位在前</a:t>
            </a:r>
            <a:endParaRPr lang="en-US" altLang="zh-CN"/>
          </a:p>
        </p:txBody>
      </p:sp>
      <p:sp>
        <p:nvSpPr>
          <p:cNvPr id="3" name="文本框 2"/>
          <p:cNvSpPr txBox="1"/>
          <p:nvPr/>
        </p:nvSpPr>
        <p:spPr>
          <a:xfrm>
            <a:off x="8870315" y="4902200"/>
            <a:ext cx="2224405" cy="1198880"/>
          </a:xfrm>
          <a:prstGeom prst="rect">
            <a:avLst/>
          </a:prstGeom>
          <a:noFill/>
        </p:spPr>
        <p:txBody>
          <a:bodyPr wrap="square" rtlCol="0">
            <a:spAutoFit/>
          </a:bodyPr>
          <a:p>
            <a:r>
              <a:rPr lang="en-US" altLang="zh-CN">
                <a:solidFill>
                  <a:srgbClr val="FF0000"/>
                </a:solidFill>
              </a:rPr>
              <a:t>Caution TWO:</a:t>
            </a:r>
            <a:endParaRPr lang="en-US" altLang="zh-CN">
              <a:solidFill>
                <a:srgbClr val="FF0000"/>
              </a:solidFill>
            </a:endParaRPr>
          </a:p>
          <a:p>
            <a:r>
              <a:rPr lang="en-US" altLang="zh-CN">
                <a:solidFill>
                  <a:schemeClr val="tx1"/>
                </a:solidFill>
              </a:rPr>
              <a:t>Don't delete the space after all the  value</a:t>
            </a:r>
            <a:r>
              <a:rPr lang="en-US" altLang="zh-CN">
                <a:solidFill>
                  <a:srgbClr val="FF0000"/>
                </a:solidFill>
              </a:rPr>
              <a:t> </a:t>
            </a:r>
            <a:endParaRPr lang="en-US" altLang="zh-CN">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Thanks</a:t>
            </a:r>
            <a:endParaRPr lang="zh-CN" altLang="en-US" dirty="0"/>
          </a:p>
        </p:txBody>
      </p:sp>
      <p:sp>
        <p:nvSpPr>
          <p:cNvPr id="3" name="Content Placeholder 2"/>
          <p:cNvSpPr>
            <a:spLocks noGrp="1"/>
          </p:cNvSpPr>
          <p:nvPr>
            <p:ph idx="1"/>
          </p:nvPr>
        </p:nvSpPr>
        <p:spPr/>
        <p:txBody>
          <a:bodyPr/>
          <a:lstStyle/>
          <a:p>
            <a:pPr>
              <a:buNone/>
            </a:pPr>
            <a:endParaRPr lang="en-US" altLang="zh-CN" dirty="0" smtClean="0"/>
          </a:p>
          <a:p>
            <a:pPr>
              <a:buNone/>
            </a:pPr>
            <a:endParaRPr lang="en-US" altLang="zh-CN" dirty="0" smtClean="0"/>
          </a:p>
          <a:p>
            <a:pPr>
              <a:buNone/>
            </a:pPr>
            <a:endParaRPr lang="en-US" altLang="zh-CN" dirty="0" smtClean="0"/>
          </a:p>
          <a:p>
            <a:pPr algn="ctr">
              <a:buNone/>
            </a:pPr>
            <a:r>
              <a:rPr lang="en-US" altLang="zh-CN" sz="5400" dirty="0" smtClean="0"/>
              <a:t>Q&amp;A</a:t>
            </a:r>
            <a:endParaRPr lang="zh-CN" altLang="en-US" sz="5400"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dirty="0" smtClean="0">
                <a:sym typeface="+mn-ea"/>
              </a:rPr>
              <a:t>© - FEATURE DESCRIPTION</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52475"/>
          </a:xfrm>
        </p:spPr>
        <p:txBody>
          <a:bodyPr/>
          <a:lstStyle/>
          <a:p>
            <a:r>
              <a:rPr lang="en-US" altLang="zh-CN" dirty="0" smtClean="0"/>
              <a:t>System Overview for Weight Sensor</a:t>
            </a:r>
            <a:endParaRPr lang="zh-CN" altLang="en-US" dirty="0"/>
          </a:p>
        </p:txBody>
      </p:sp>
      <p:sp>
        <p:nvSpPr>
          <p:cNvPr id="4" name="日期占位符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灯片编号占位符 5"/>
          <p:cNvSpPr>
            <a:spLocks noGrp="1"/>
          </p:cNvSpPr>
          <p:nvPr>
            <p:ph type="sldNum" sz="quarter" idx="12"/>
          </p:nvPr>
        </p:nvSpPr>
        <p:spPr/>
        <p:txBody>
          <a:bodyPr/>
          <a:lstStyle/>
          <a:p>
            <a:fld id="{839313C8-5C85-44CA-9248-68F69BDA240F}" type="slidenum">
              <a:rPr lang="zh-CN" altLang="en-US" smtClean="0"/>
            </a:fld>
            <a:endParaRPr lang="zh-CN" altLang="en-US"/>
          </a:p>
        </p:txBody>
      </p:sp>
      <p:sp>
        <p:nvSpPr>
          <p:cNvPr id="27" name="Rounded Rectangle 26"/>
          <p:cNvSpPr/>
          <p:nvPr/>
        </p:nvSpPr>
        <p:spPr>
          <a:xfrm>
            <a:off x="1373416" y="1558480"/>
            <a:ext cx="1079500"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ADC</a:t>
            </a:r>
            <a:endParaRPr lang="en-US" altLang="zh-CN" sz="1100" b="1" dirty="0" smtClean="0">
              <a:solidFill>
                <a:schemeClr val="tx1"/>
              </a:solidFill>
            </a:endParaRPr>
          </a:p>
          <a:p>
            <a:pPr algn="ctr"/>
            <a:r>
              <a:rPr lang="en-US" altLang="zh-CN" sz="1100" dirty="0" smtClean="0">
                <a:solidFill>
                  <a:schemeClr val="tx1"/>
                </a:solidFill>
              </a:rPr>
              <a:t>CS5532/34-BS</a:t>
            </a:r>
            <a:endParaRPr lang="zh-CN" altLang="en-US" dirty="0"/>
          </a:p>
        </p:txBody>
      </p:sp>
      <p:cxnSp>
        <p:nvCxnSpPr>
          <p:cNvPr id="32" name="Straight Arrow Connector 31"/>
          <p:cNvCxnSpPr>
            <a:stCxn id="62" idx="0"/>
            <a:endCxn id="27" idx="1"/>
          </p:cNvCxnSpPr>
          <p:nvPr/>
        </p:nvCxnSpPr>
        <p:spPr>
          <a:xfrm>
            <a:off x="1100366" y="1887887"/>
            <a:ext cx="273050" cy="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2786291" y="1558480"/>
            <a:ext cx="1101725"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Calibration</a:t>
            </a:r>
            <a:endParaRPr lang="en-US" altLang="zh-CN" sz="1100" b="1" dirty="0" smtClean="0">
              <a:solidFill>
                <a:schemeClr val="tx1"/>
              </a:solidFill>
            </a:endParaRPr>
          </a:p>
          <a:p>
            <a:pPr algn="ctr"/>
            <a:r>
              <a:rPr lang="en-US" altLang="zh-CN" sz="1100" dirty="0" smtClean="0">
                <a:solidFill>
                  <a:schemeClr val="tx1"/>
                </a:solidFill>
              </a:rPr>
              <a:t>ADC to Weight</a:t>
            </a:r>
            <a:endParaRPr lang="zh-CN" altLang="en-US" dirty="0"/>
          </a:p>
        </p:txBody>
      </p:sp>
      <p:cxnSp>
        <p:nvCxnSpPr>
          <p:cNvPr id="40" name="Straight Arrow Connector 39"/>
          <p:cNvCxnSpPr>
            <a:stCxn id="27" idx="3"/>
            <a:endCxn id="39" idx="1"/>
          </p:cNvCxnSpPr>
          <p:nvPr/>
        </p:nvCxnSpPr>
        <p:spPr>
          <a:xfrm>
            <a:off x="2452916" y="1888680"/>
            <a:ext cx="3333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4206786" y="1558480"/>
            <a:ext cx="831850"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Moving Average</a:t>
            </a:r>
            <a:endParaRPr lang="en-US" altLang="zh-CN" sz="1100" b="1" dirty="0" smtClean="0">
              <a:solidFill>
                <a:schemeClr val="tx1"/>
              </a:solidFill>
            </a:endParaRPr>
          </a:p>
        </p:txBody>
      </p:sp>
      <p:cxnSp>
        <p:nvCxnSpPr>
          <p:cNvPr id="45" name="Straight Arrow Connector 44"/>
          <p:cNvCxnSpPr>
            <a:stCxn id="39" idx="3"/>
            <a:endCxn id="44" idx="1"/>
          </p:cNvCxnSpPr>
          <p:nvPr/>
        </p:nvCxnSpPr>
        <p:spPr>
          <a:xfrm>
            <a:off x="3888016" y="1888680"/>
            <a:ext cx="3187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5353596" y="1558480"/>
            <a:ext cx="709384"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Static Zero</a:t>
            </a:r>
            <a:endParaRPr lang="en-US" altLang="zh-CN" sz="1100" b="1" dirty="0" smtClean="0">
              <a:solidFill>
                <a:schemeClr val="tx1"/>
              </a:solidFill>
            </a:endParaRPr>
          </a:p>
        </p:txBody>
      </p:sp>
      <p:cxnSp>
        <p:nvCxnSpPr>
          <p:cNvPr id="52" name="Straight Arrow Connector 51"/>
          <p:cNvCxnSpPr>
            <a:stCxn id="44" idx="3"/>
            <a:endCxn id="51" idx="1"/>
          </p:cNvCxnSpPr>
          <p:nvPr/>
        </p:nvCxnSpPr>
        <p:spPr>
          <a:xfrm>
            <a:off x="5038636" y="1888680"/>
            <a:ext cx="3149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6344920" y="1558480"/>
            <a:ext cx="635000"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Tailor</a:t>
            </a:r>
            <a:endParaRPr lang="en-US" altLang="zh-CN" sz="1100" b="1" dirty="0" smtClean="0">
              <a:solidFill>
                <a:schemeClr val="tx1"/>
              </a:solidFill>
            </a:endParaRPr>
          </a:p>
        </p:txBody>
      </p:sp>
      <p:cxnSp>
        <p:nvCxnSpPr>
          <p:cNvPr id="56" name="Straight Arrow Connector 55"/>
          <p:cNvCxnSpPr>
            <a:stCxn id="51" idx="3"/>
            <a:endCxn id="55" idx="1"/>
          </p:cNvCxnSpPr>
          <p:nvPr/>
        </p:nvCxnSpPr>
        <p:spPr>
          <a:xfrm>
            <a:off x="6062980" y="1888680"/>
            <a:ext cx="2819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8167916" y="1558480"/>
            <a:ext cx="1104900"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Dynamic Zero</a:t>
            </a:r>
            <a:endParaRPr lang="en-US" altLang="zh-CN" sz="1100" b="1" dirty="0" smtClean="0">
              <a:solidFill>
                <a:schemeClr val="tx1"/>
              </a:solidFill>
            </a:endParaRPr>
          </a:p>
        </p:txBody>
      </p:sp>
      <p:cxnSp>
        <p:nvCxnSpPr>
          <p:cNvPr id="61" name="Straight Arrow Connector 60"/>
          <p:cNvCxnSpPr>
            <a:endCxn id="60" idx="1"/>
          </p:cNvCxnSpPr>
          <p:nvPr/>
        </p:nvCxnSpPr>
        <p:spPr>
          <a:xfrm flipV="1">
            <a:off x="7899400" y="1888680"/>
            <a:ext cx="268516" cy="3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Isosceles Triangle 61"/>
          <p:cNvSpPr/>
          <p:nvPr/>
        </p:nvSpPr>
        <p:spPr>
          <a:xfrm rot="5400000">
            <a:off x="535216" y="1640237"/>
            <a:ext cx="635000" cy="495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Rounded Rectangle 67"/>
          <p:cNvSpPr/>
          <p:nvPr/>
        </p:nvSpPr>
        <p:spPr>
          <a:xfrm>
            <a:off x="9588500" y="1558480"/>
            <a:ext cx="871766"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Event Detection</a:t>
            </a:r>
            <a:endParaRPr lang="en-US" altLang="zh-CN" sz="1100" b="1" dirty="0" smtClean="0">
              <a:solidFill>
                <a:schemeClr val="tx1"/>
              </a:solidFill>
            </a:endParaRPr>
          </a:p>
        </p:txBody>
      </p:sp>
      <p:cxnSp>
        <p:nvCxnSpPr>
          <p:cNvPr id="69" name="Straight Arrow Connector 68"/>
          <p:cNvCxnSpPr>
            <a:endCxn id="68" idx="1"/>
          </p:cNvCxnSpPr>
          <p:nvPr/>
        </p:nvCxnSpPr>
        <p:spPr>
          <a:xfrm>
            <a:off x="9258300" y="1879600"/>
            <a:ext cx="330200" cy="9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68" idx="3"/>
          </p:cNvCxnSpPr>
          <p:nvPr/>
        </p:nvCxnSpPr>
        <p:spPr>
          <a:xfrm flipV="1">
            <a:off x="10460266" y="1886412"/>
            <a:ext cx="314325" cy="2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744200" y="1689100"/>
            <a:ext cx="762000" cy="369332"/>
          </a:xfrm>
          <a:prstGeom prst="rect">
            <a:avLst/>
          </a:prstGeom>
          <a:noFill/>
        </p:spPr>
        <p:txBody>
          <a:bodyPr wrap="square" rtlCol="0">
            <a:spAutoFit/>
          </a:bodyPr>
          <a:lstStyle/>
          <a:p>
            <a:r>
              <a:rPr lang="en-US" altLang="zh-CN" dirty="0" smtClean="0"/>
              <a:t>Event</a:t>
            </a:r>
            <a:endParaRPr lang="zh-CN" altLang="en-US" dirty="0"/>
          </a:p>
        </p:txBody>
      </p:sp>
      <p:sp>
        <p:nvSpPr>
          <p:cNvPr id="124" name="TextBox 123"/>
          <p:cNvSpPr txBox="1"/>
          <p:nvPr/>
        </p:nvSpPr>
        <p:spPr>
          <a:xfrm>
            <a:off x="508000" y="3703170"/>
            <a:ext cx="11137900" cy="2862322"/>
          </a:xfrm>
          <a:prstGeom prst="rect">
            <a:avLst/>
          </a:prstGeom>
          <a:noFill/>
        </p:spPr>
        <p:txBody>
          <a:bodyPr wrap="square" rtlCol="0">
            <a:spAutoFit/>
          </a:bodyPr>
          <a:lstStyle/>
          <a:p>
            <a:pPr marL="342900" indent="-342900">
              <a:buFont typeface="+mj-lt"/>
              <a:buAutoNum type="arabicPeriod"/>
            </a:pPr>
            <a:r>
              <a:rPr lang="en-US" altLang="zh-CN" dirty="0" smtClean="0"/>
              <a:t>ADC sample the weight sensor ADC’s value</a:t>
            </a:r>
            <a:endParaRPr lang="en-US" altLang="zh-CN" dirty="0" smtClean="0"/>
          </a:p>
          <a:p>
            <a:pPr marL="342900" indent="-342900">
              <a:buFont typeface="+mj-lt"/>
              <a:buAutoNum type="arabicPeriod"/>
            </a:pPr>
            <a:r>
              <a:rPr lang="en-US" altLang="zh-CN" dirty="0" smtClean="0"/>
              <a:t>Calibration mapping the ADC value to Weight Value of 0.01g or 0.1g based on the configuration</a:t>
            </a:r>
            <a:endParaRPr lang="en-US" altLang="zh-CN" dirty="0" smtClean="0"/>
          </a:p>
          <a:p>
            <a:pPr marL="342900" indent="-342900">
              <a:buFont typeface="+mj-lt"/>
              <a:buAutoNum type="arabicPeriod"/>
            </a:pPr>
            <a:r>
              <a:rPr lang="en-US" altLang="zh-CN" dirty="0" smtClean="0"/>
              <a:t>Moving Average make consecutive average over </a:t>
            </a:r>
            <a:r>
              <a:rPr lang="en-US" altLang="zh-CN" i="1" dirty="0" smtClean="0">
                <a:latin typeface="Times New Roman" panose="02020603050405020304" pitchFamily="18" charset="0"/>
                <a:cs typeface="Times New Roman" panose="02020603050405020304" pitchFamily="18" charset="0"/>
              </a:rPr>
              <a:t>n</a:t>
            </a:r>
            <a:r>
              <a:rPr lang="en-US" altLang="zh-CN" dirty="0" smtClean="0"/>
              <a:t> samples</a:t>
            </a:r>
            <a:endParaRPr lang="en-US" altLang="zh-CN" dirty="0" smtClean="0"/>
          </a:p>
          <a:p>
            <a:pPr marL="342900" indent="-342900">
              <a:buFont typeface="+mj-lt"/>
              <a:buAutoNum type="arabicPeriod"/>
            </a:pPr>
            <a:r>
              <a:rPr lang="en-US" altLang="zh-CN" dirty="0" smtClean="0"/>
              <a:t>Static Zero, adjust (add or minus) the weight value via a configurable bias</a:t>
            </a:r>
            <a:endParaRPr lang="en-US" altLang="zh-CN" dirty="0" smtClean="0"/>
          </a:p>
          <a:p>
            <a:pPr marL="342900" indent="-342900">
              <a:buFont typeface="+mj-lt"/>
              <a:buAutoNum type="arabicPeriod"/>
            </a:pPr>
            <a:r>
              <a:rPr lang="en-US" altLang="zh-CN" dirty="0" smtClean="0"/>
              <a:t>Tailor, adjust (add or minus) the weight value via a configurable bias</a:t>
            </a:r>
            <a:endParaRPr lang="en-US" altLang="zh-CN" dirty="0" smtClean="0"/>
          </a:p>
          <a:p>
            <a:pPr marL="342900" indent="-342900">
              <a:buFont typeface="+mj-lt"/>
              <a:buAutoNum type="arabicPeriod"/>
            </a:pPr>
            <a:r>
              <a:rPr lang="en-US" altLang="zh-CN" dirty="0" smtClean="0"/>
              <a:t>One Shot Zero will consider the current weight in the weight sensor as zero via </a:t>
            </a:r>
            <a:r>
              <a:rPr lang="en-US" altLang="zh-CN" dirty="0" err="1" smtClean="0"/>
              <a:t>config</a:t>
            </a:r>
            <a:r>
              <a:rPr lang="en-US" altLang="zh-CN" dirty="0" smtClean="0"/>
              <a:t> command</a:t>
            </a:r>
            <a:endParaRPr lang="en-US" altLang="zh-CN" dirty="0" smtClean="0"/>
          </a:p>
          <a:p>
            <a:pPr marL="342900" indent="-342900">
              <a:buFont typeface="+mj-lt"/>
              <a:buAutoNum type="arabicPeriod"/>
            </a:pPr>
            <a:r>
              <a:rPr lang="en-US" altLang="zh-CN" dirty="0" smtClean="0"/>
              <a:t>Dynamic Zero, monitoring the weight value for a certain time of period (Dynamic Zero Detection), and if the weight value is stable and less then a given value,  this “stable weight” will be subtracted from the weight value</a:t>
            </a:r>
            <a:endParaRPr lang="en-US" altLang="zh-CN" dirty="0" smtClean="0"/>
          </a:p>
          <a:p>
            <a:pPr marL="342900" indent="-342900">
              <a:buFont typeface="+mj-lt"/>
              <a:buAutoNum type="arabicPeriod"/>
            </a:pPr>
            <a:r>
              <a:rPr lang="en-US" altLang="zh-CN" dirty="0" smtClean="0"/>
              <a:t>Event detection, will monitoring the weight value, and translate the consecutive weight sample to three weight event, which is LOAD, EMPTY, and PICKUP, LOAD and EMPTY will reported</a:t>
            </a:r>
            <a:endParaRPr lang="zh-CN" altLang="en-US" dirty="0"/>
          </a:p>
        </p:txBody>
      </p:sp>
      <p:grpSp>
        <p:nvGrpSpPr>
          <p:cNvPr id="155" name="Group 154"/>
          <p:cNvGrpSpPr/>
          <p:nvPr/>
        </p:nvGrpSpPr>
        <p:grpSpPr>
          <a:xfrm>
            <a:off x="1671638" y="2524919"/>
            <a:ext cx="823912" cy="624660"/>
            <a:chOff x="1604963" y="2750344"/>
            <a:chExt cx="823912" cy="624660"/>
          </a:xfrm>
        </p:grpSpPr>
        <p:cxnSp>
          <p:nvCxnSpPr>
            <p:cNvPr id="126" name="Straight Connector 125"/>
            <p:cNvCxnSpPr/>
            <p:nvPr/>
          </p:nvCxnSpPr>
          <p:spPr>
            <a:xfrm>
              <a:off x="1604963" y="2750344"/>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604963" y="3233738"/>
              <a:ext cx="696912" cy="793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130" name="Freeform 129"/>
            <p:cNvSpPr/>
            <p:nvPr/>
          </p:nvSpPr>
          <p:spPr>
            <a:xfrm>
              <a:off x="1606550" y="2971800"/>
              <a:ext cx="695325" cy="111856"/>
            </a:xfrm>
            <a:custGeom>
              <a:avLst/>
              <a:gdLst>
                <a:gd name="connsiteX0" fmla="*/ 0 w 695325"/>
                <a:gd name="connsiteY0" fmla="*/ 104775 h 111856"/>
                <a:gd name="connsiteX1" fmla="*/ 9525 w 695325"/>
                <a:gd name="connsiteY1" fmla="*/ 101600 h 111856"/>
                <a:gd name="connsiteX2" fmla="*/ 15875 w 695325"/>
                <a:gd name="connsiteY2" fmla="*/ 92075 h 111856"/>
                <a:gd name="connsiteX3" fmla="*/ 34925 w 695325"/>
                <a:gd name="connsiteY3" fmla="*/ 85725 h 111856"/>
                <a:gd name="connsiteX4" fmla="*/ 41275 w 695325"/>
                <a:gd name="connsiteY4" fmla="*/ 76200 h 111856"/>
                <a:gd name="connsiteX5" fmla="*/ 60325 w 695325"/>
                <a:gd name="connsiteY5" fmla="*/ 60325 h 111856"/>
                <a:gd name="connsiteX6" fmla="*/ 66675 w 695325"/>
                <a:gd name="connsiteY6" fmla="*/ 50800 h 111856"/>
                <a:gd name="connsiteX7" fmla="*/ 69850 w 695325"/>
                <a:gd name="connsiteY7" fmla="*/ 41275 h 111856"/>
                <a:gd name="connsiteX8" fmla="*/ 88900 w 695325"/>
                <a:gd name="connsiteY8" fmla="*/ 34925 h 111856"/>
                <a:gd name="connsiteX9" fmla="*/ 98425 w 695325"/>
                <a:gd name="connsiteY9" fmla="*/ 31750 h 111856"/>
                <a:gd name="connsiteX10" fmla="*/ 107950 w 695325"/>
                <a:gd name="connsiteY10" fmla="*/ 28575 h 111856"/>
                <a:gd name="connsiteX11" fmla="*/ 136525 w 695325"/>
                <a:gd name="connsiteY11" fmla="*/ 22225 h 111856"/>
                <a:gd name="connsiteX12" fmla="*/ 171450 w 695325"/>
                <a:gd name="connsiteY12" fmla="*/ 25400 h 111856"/>
                <a:gd name="connsiteX13" fmla="*/ 190500 w 695325"/>
                <a:gd name="connsiteY13" fmla="*/ 31750 h 111856"/>
                <a:gd name="connsiteX14" fmla="*/ 200025 w 695325"/>
                <a:gd name="connsiteY14" fmla="*/ 34925 h 111856"/>
                <a:gd name="connsiteX15" fmla="*/ 219075 w 695325"/>
                <a:gd name="connsiteY15" fmla="*/ 44450 h 111856"/>
                <a:gd name="connsiteX16" fmla="*/ 231775 w 695325"/>
                <a:gd name="connsiteY16" fmla="*/ 60325 h 111856"/>
                <a:gd name="connsiteX17" fmla="*/ 254000 w 695325"/>
                <a:gd name="connsiteY17" fmla="*/ 85725 h 111856"/>
                <a:gd name="connsiteX18" fmla="*/ 260350 w 695325"/>
                <a:gd name="connsiteY18" fmla="*/ 95250 h 111856"/>
                <a:gd name="connsiteX19" fmla="*/ 279400 w 695325"/>
                <a:gd name="connsiteY19" fmla="*/ 101600 h 111856"/>
                <a:gd name="connsiteX20" fmla="*/ 352425 w 695325"/>
                <a:gd name="connsiteY20" fmla="*/ 98425 h 111856"/>
                <a:gd name="connsiteX21" fmla="*/ 361950 w 695325"/>
                <a:gd name="connsiteY21" fmla="*/ 88900 h 111856"/>
                <a:gd name="connsiteX22" fmla="*/ 381000 w 695325"/>
                <a:gd name="connsiteY22" fmla="*/ 76200 h 111856"/>
                <a:gd name="connsiteX23" fmla="*/ 396875 w 695325"/>
                <a:gd name="connsiteY23" fmla="*/ 57150 h 111856"/>
                <a:gd name="connsiteX24" fmla="*/ 409575 w 695325"/>
                <a:gd name="connsiteY24" fmla="*/ 38100 h 111856"/>
                <a:gd name="connsiteX25" fmla="*/ 438150 w 695325"/>
                <a:gd name="connsiteY25" fmla="*/ 15875 h 111856"/>
                <a:gd name="connsiteX26" fmla="*/ 447675 w 695325"/>
                <a:gd name="connsiteY26" fmla="*/ 9525 h 111856"/>
                <a:gd name="connsiteX27" fmla="*/ 469900 w 695325"/>
                <a:gd name="connsiteY27" fmla="*/ 3175 h 111856"/>
                <a:gd name="connsiteX28" fmla="*/ 511175 w 695325"/>
                <a:gd name="connsiteY28" fmla="*/ 0 h 111856"/>
                <a:gd name="connsiteX29" fmla="*/ 536575 w 695325"/>
                <a:gd name="connsiteY29" fmla="*/ 3175 h 111856"/>
                <a:gd name="connsiteX30" fmla="*/ 546100 w 695325"/>
                <a:gd name="connsiteY30" fmla="*/ 6350 h 111856"/>
                <a:gd name="connsiteX31" fmla="*/ 549275 w 695325"/>
                <a:gd name="connsiteY31" fmla="*/ 15875 h 111856"/>
                <a:gd name="connsiteX32" fmla="*/ 568325 w 695325"/>
                <a:gd name="connsiteY32" fmla="*/ 28575 h 111856"/>
                <a:gd name="connsiteX33" fmla="*/ 577850 w 695325"/>
                <a:gd name="connsiteY33" fmla="*/ 38100 h 111856"/>
                <a:gd name="connsiteX34" fmla="*/ 584200 w 695325"/>
                <a:gd name="connsiteY34" fmla="*/ 57150 h 111856"/>
                <a:gd name="connsiteX35" fmla="*/ 593725 w 695325"/>
                <a:gd name="connsiteY35" fmla="*/ 76200 h 111856"/>
                <a:gd name="connsiteX36" fmla="*/ 603250 w 695325"/>
                <a:gd name="connsiteY36" fmla="*/ 82550 h 111856"/>
                <a:gd name="connsiteX37" fmla="*/ 609600 w 695325"/>
                <a:gd name="connsiteY37" fmla="*/ 92075 h 111856"/>
                <a:gd name="connsiteX38" fmla="*/ 638175 w 695325"/>
                <a:gd name="connsiteY38" fmla="*/ 104775 h 111856"/>
                <a:gd name="connsiteX39" fmla="*/ 654050 w 695325"/>
                <a:gd name="connsiteY39" fmla="*/ 107950 h 111856"/>
                <a:gd name="connsiteX40" fmla="*/ 666750 w 695325"/>
                <a:gd name="connsiteY40" fmla="*/ 111125 h 111856"/>
                <a:gd name="connsiteX41" fmla="*/ 695325 w 695325"/>
                <a:gd name="connsiteY41" fmla="*/ 111125 h 1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5325" h="111856">
                  <a:moveTo>
                    <a:pt x="0" y="104775"/>
                  </a:moveTo>
                  <a:cubicBezTo>
                    <a:pt x="3175" y="103717"/>
                    <a:pt x="6912" y="103691"/>
                    <a:pt x="9525" y="101600"/>
                  </a:cubicBezTo>
                  <a:cubicBezTo>
                    <a:pt x="12505" y="99216"/>
                    <a:pt x="12639" y="94097"/>
                    <a:pt x="15875" y="92075"/>
                  </a:cubicBezTo>
                  <a:cubicBezTo>
                    <a:pt x="21551" y="88527"/>
                    <a:pt x="34925" y="85725"/>
                    <a:pt x="34925" y="85725"/>
                  </a:cubicBezTo>
                  <a:cubicBezTo>
                    <a:pt x="37042" y="82550"/>
                    <a:pt x="38577" y="78898"/>
                    <a:pt x="41275" y="76200"/>
                  </a:cubicBezTo>
                  <a:cubicBezTo>
                    <a:pt x="66250" y="51225"/>
                    <a:pt x="34318" y="91533"/>
                    <a:pt x="60325" y="60325"/>
                  </a:cubicBezTo>
                  <a:cubicBezTo>
                    <a:pt x="62768" y="57394"/>
                    <a:pt x="64968" y="54213"/>
                    <a:pt x="66675" y="50800"/>
                  </a:cubicBezTo>
                  <a:cubicBezTo>
                    <a:pt x="68172" y="47807"/>
                    <a:pt x="67127" y="43220"/>
                    <a:pt x="69850" y="41275"/>
                  </a:cubicBezTo>
                  <a:cubicBezTo>
                    <a:pt x="75297" y="37384"/>
                    <a:pt x="82550" y="37042"/>
                    <a:pt x="88900" y="34925"/>
                  </a:cubicBezTo>
                  <a:lnTo>
                    <a:pt x="98425" y="31750"/>
                  </a:lnTo>
                  <a:cubicBezTo>
                    <a:pt x="101600" y="30692"/>
                    <a:pt x="104649" y="29125"/>
                    <a:pt x="107950" y="28575"/>
                  </a:cubicBezTo>
                  <a:cubicBezTo>
                    <a:pt x="130301" y="24850"/>
                    <a:pt x="120893" y="27436"/>
                    <a:pt x="136525" y="22225"/>
                  </a:cubicBezTo>
                  <a:cubicBezTo>
                    <a:pt x="148167" y="23283"/>
                    <a:pt x="159938" y="23369"/>
                    <a:pt x="171450" y="25400"/>
                  </a:cubicBezTo>
                  <a:cubicBezTo>
                    <a:pt x="178042" y="26563"/>
                    <a:pt x="184150" y="29633"/>
                    <a:pt x="190500" y="31750"/>
                  </a:cubicBezTo>
                  <a:cubicBezTo>
                    <a:pt x="193675" y="32808"/>
                    <a:pt x="197240" y="33069"/>
                    <a:pt x="200025" y="34925"/>
                  </a:cubicBezTo>
                  <a:cubicBezTo>
                    <a:pt x="212335" y="43131"/>
                    <a:pt x="205930" y="40068"/>
                    <a:pt x="219075" y="44450"/>
                  </a:cubicBezTo>
                  <a:cubicBezTo>
                    <a:pt x="226225" y="65900"/>
                    <a:pt x="216309" y="42650"/>
                    <a:pt x="231775" y="60325"/>
                  </a:cubicBezTo>
                  <a:cubicBezTo>
                    <a:pt x="257704" y="89958"/>
                    <a:pt x="232569" y="71437"/>
                    <a:pt x="254000" y="85725"/>
                  </a:cubicBezTo>
                  <a:cubicBezTo>
                    <a:pt x="256117" y="88900"/>
                    <a:pt x="257114" y="93228"/>
                    <a:pt x="260350" y="95250"/>
                  </a:cubicBezTo>
                  <a:cubicBezTo>
                    <a:pt x="266026" y="98798"/>
                    <a:pt x="279400" y="101600"/>
                    <a:pt x="279400" y="101600"/>
                  </a:cubicBezTo>
                  <a:cubicBezTo>
                    <a:pt x="303742" y="100542"/>
                    <a:pt x="328344" y="102130"/>
                    <a:pt x="352425" y="98425"/>
                  </a:cubicBezTo>
                  <a:cubicBezTo>
                    <a:pt x="356863" y="97742"/>
                    <a:pt x="358406" y="91657"/>
                    <a:pt x="361950" y="88900"/>
                  </a:cubicBezTo>
                  <a:cubicBezTo>
                    <a:pt x="367974" y="84215"/>
                    <a:pt x="381000" y="76200"/>
                    <a:pt x="381000" y="76200"/>
                  </a:cubicBezTo>
                  <a:cubicBezTo>
                    <a:pt x="403691" y="42163"/>
                    <a:pt x="368354" y="93820"/>
                    <a:pt x="396875" y="57150"/>
                  </a:cubicBezTo>
                  <a:cubicBezTo>
                    <a:pt x="401560" y="51126"/>
                    <a:pt x="404179" y="43496"/>
                    <a:pt x="409575" y="38100"/>
                  </a:cubicBezTo>
                  <a:cubicBezTo>
                    <a:pt x="424496" y="23179"/>
                    <a:pt x="415364" y="31066"/>
                    <a:pt x="438150" y="15875"/>
                  </a:cubicBezTo>
                  <a:cubicBezTo>
                    <a:pt x="441325" y="13758"/>
                    <a:pt x="444055" y="10732"/>
                    <a:pt x="447675" y="9525"/>
                  </a:cubicBezTo>
                  <a:cubicBezTo>
                    <a:pt x="453835" y="7472"/>
                    <a:pt x="463739" y="3900"/>
                    <a:pt x="469900" y="3175"/>
                  </a:cubicBezTo>
                  <a:cubicBezTo>
                    <a:pt x="483604" y="1563"/>
                    <a:pt x="497417" y="1058"/>
                    <a:pt x="511175" y="0"/>
                  </a:cubicBezTo>
                  <a:cubicBezTo>
                    <a:pt x="519642" y="1058"/>
                    <a:pt x="528180" y="1649"/>
                    <a:pt x="536575" y="3175"/>
                  </a:cubicBezTo>
                  <a:cubicBezTo>
                    <a:pt x="539868" y="3774"/>
                    <a:pt x="543733" y="3983"/>
                    <a:pt x="546100" y="6350"/>
                  </a:cubicBezTo>
                  <a:cubicBezTo>
                    <a:pt x="548467" y="8717"/>
                    <a:pt x="546908" y="13508"/>
                    <a:pt x="549275" y="15875"/>
                  </a:cubicBezTo>
                  <a:cubicBezTo>
                    <a:pt x="554671" y="21271"/>
                    <a:pt x="562929" y="23179"/>
                    <a:pt x="568325" y="28575"/>
                  </a:cubicBezTo>
                  <a:lnTo>
                    <a:pt x="577850" y="38100"/>
                  </a:lnTo>
                  <a:lnTo>
                    <a:pt x="584200" y="57150"/>
                  </a:lnTo>
                  <a:cubicBezTo>
                    <a:pt x="586782" y="64897"/>
                    <a:pt x="587570" y="70045"/>
                    <a:pt x="593725" y="76200"/>
                  </a:cubicBezTo>
                  <a:cubicBezTo>
                    <a:pt x="596423" y="78898"/>
                    <a:pt x="600075" y="80433"/>
                    <a:pt x="603250" y="82550"/>
                  </a:cubicBezTo>
                  <a:cubicBezTo>
                    <a:pt x="605367" y="85725"/>
                    <a:pt x="606902" y="89377"/>
                    <a:pt x="609600" y="92075"/>
                  </a:cubicBezTo>
                  <a:cubicBezTo>
                    <a:pt x="616251" y="98726"/>
                    <a:pt x="630315" y="103203"/>
                    <a:pt x="638175" y="104775"/>
                  </a:cubicBezTo>
                  <a:cubicBezTo>
                    <a:pt x="643467" y="105833"/>
                    <a:pt x="648782" y="106779"/>
                    <a:pt x="654050" y="107950"/>
                  </a:cubicBezTo>
                  <a:cubicBezTo>
                    <a:pt x="658310" y="108897"/>
                    <a:pt x="662399" y="110790"/>
                    <a:pt x="666750" y="111125"/>
                  </a:cubicBezTo>
                  <a:cubicBezTo>
                    <a:pt x="676247" y="111856"/>
                    <a:pt x="685800" y="111125"/>
                    <a:pt x="695325" y="11112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2" name="Straight Connector 131"/>
            <p:cNvCxnSpPr/>
            <p:nvPr/>
          </p:nvCxnSpPr>
          <p:spPr>
            <a:xfrm flipV="1">
              <a:off x="1676400" y="3015456"/>
              <a:ext cx="0" cy="22542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1814514" y="3016250"/>
              <a:ext cx="1587" cy="21986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952626" y="3073401"/>
              <a:ext cx="1587" cy="16509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085974" y="2974975"/>
              <a:ext cx="2381" cy="265906"/>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2209800" y="3051969"/>
              <a:ext cx="1" cy="19129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2274093" y="3098005"/>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grpSp>
      <p:grpSp>
        <p:nvGrpSpPr>
          <p:cNvPr id="168" name="Group 167"/>
          <p:cNvGrpSpPr/>
          <p:nvPr/>
        </p:nvGrpSpPr>
        <p:grpSpPr>
          <a:xfrm>
            <a:off x="2986088" y="2524919"/>
            <a:ext cx="823912" cy="624660"/>
            <a:chOff x="2843213" y="2855119"/>
            <a:chExt cx="823912" cy="624660"/>
          </a:xfrm>
        </p:grpSpPr>
        <p:cxnSp>
          <p:nvCxnSpPr>
            <p:cNvPr id="158" name="Straight Connector 157"/>
            <p:cNvCxnSpPr/>
            <p:nvPr/>
          </p:nvCxnSpPr>
          <p:spPr>
            <a:xfrm>
              <a:off x="2843213" y="2855119"/>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843213" y="3338513"/>
              <a:ext cx="696912" cy="793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160" name="Freeform 159"/>
            <p:cNvSpPr/>
            <p:nvPr/>
          </p:nvSpPr>
          <p:spPr>
            <a:xfrm>
              <a:off x="2844800" y="3076575"/>
              <a:ext cx="695325" cy="111856"/>
            </a:xfrm>
            <a:custGeom>
              <a:avLst/>
              <a:gdLst>
                <a:gd name="connsiteX0" fmla="*/ 0 w 695325"/>
                <a:gd name="connsiteY0" fmla="*/ 104775 h 111856"/>
                <a:gd name="connsiteX1" fmla="*/ 9525 w 695325"/>
                <a:gd name="connsiteY1" fmla="*/ 101600 h 111856"/>
                <a:gd name="connsiteX2" fmla="*/ 15875 w 695325"/>
                <a:gd name="connsiteY2" fmla="*/ 92075 h 111856"/>
                <a:gd name="connsiteX3" fmla="*/ 34925 w 695325"/>
                <a:gd name="connsiteY3" fmla="*/ 85725 h 111856"/>
                <a:gd name="connsiteX4" fmla="*/ 41275 w 695325"/>
                <a:gd name="connsiteY4" fmla="*/ 76200 h 111856"/>
                <a:gd name="connsiteX5" fmla="*/ 60325 w 695325"/>
                <a:gd name="connsiteY5" fmla="*/ 60325 h 111856"/>
                <a:gd name="connsiteX6" fmla="*/ 66675 w 695325"/>
                <a:gd name="connsiteY6" fmla="*/ 50800 h 111856"/>
                <a:gd name="connsiteX7" fmla="*/ 69850 w 695325"/>
                <a:gd name="connsiteY7" fmla="*/ 41275 h 111856"/>
                <a:gd name="connsiteX8" fmla="*/ 88900 w 695325"/>
                <a:gd name="connsiteY8" fmla="*/ 34925 h 111856"/>
                <a:gd name="connsiteX9" fmla="*/ 98425 w 695325"/>
                <a:gd name="connsiteY9" fmla="*/ 31750 h 111856"/>
                <a:gd name="connsiteX10" fmla="*/ 107950 w 695325"/>
                <a:gd name="connsiteY10" fmla="*/ 28575 h 111856"/>
                <a:gd name="connsiteX11" fmla="*/ 136525 w 695325"/>
                <a:gd name="connsiteY11" fmla="*/ 22225 h 111856"/>
                <a:gd name="connsiteX12" fmla="*/ 171450 w 695325"/>
                <a:gd name="connsiteY12" fmla="*/ 25400 h 111856"/>
                <a:gd name="connsiteX13" fmla="*/ 190500 w 695325"/>
                <a:gd name="connsiteY13" fmla="*/ 31750 h 111856"/>
                <a:gd name="connsiteX14" fmla="*/ 200025 w 695325"/>
                <a:gd name="connsiteY14" fmla="*/ 34925 h 111856"/>
                <a:gd name="connsiteX15" fmla="*/ 219075 w 695325"/>
                <a:gd name="connsiteY15" fmla="*/ 44450 h 111856"/>
                <a:gd name="connsiteX16" fmla="*/ 231775 w 695325"/>
                <a:gd name="connsiteY16" fmla="*/ 60325 h 111856"/>
                <a:gd name="connsiteX17" fmla="*/ 254000 w 695325"/>
                <a:gd name="connsiteY17" fmla="*/ 85725 h 111856"/>
                <a:gd name="connsiteX18" fmla="*/ 260350 w 695325"/>
                <a:gd name="connsiteY18" fmla="*/ 95250 h 111856"/>
                <a:gd name="connsiteX19" fmla="*/ 279400 w 695325"/>
                <a:gd name="connsiteY19" fmla="*/ 101600 h 111856"/>
                <a:gd name="connsiteX20" fmla="*/ 352425 w 695325"/>
                <a:gd name="connsiteY20" fmla="*/ 98425 h 111856"/>
                <a:gd name="connsiteX21" fmla="*/ 361950 w 695325"/>
                <a:gd name="connsiteY21" fmla="*/ 88900 h 111856"/>
                <a:gd name="connsiteX22" fmla="*/ 381000 w 695325"/>
                <a:gd name="connsiteY22" fmla="*/ 76200 h 111856"/>
                <a:gd name="connsiteX23" fmla="*/ 396875 w 695325"/>
                <a:gd name="connsiteY23" fmla="*/ 57150 h 111856"/>
                <a:gd name="connsiteX24" fmla="*/ 409575 w 695325"/>
                <a:gd name="connsiteY24" fmla="*/ 38100 h 111856"/>
                <a:gd name="connsiteX25" fmla="*/ 438150 w 695325"/>
                <a:gd name="connsiteY25" fmla="*/ 15875 h 111856"/>
                <a:gd name="connsiteX26" fmla="*/ 447675 w 695325"/>
                <a:gd name="connsiteY26" fmla="*/ 9525 h 111856"/>
                <a:gd name="connsiteX27" fmla="*/ 469900 w 695325"/>
                <a:gd name="connsiteY27" fmla="*/ 3175 h 111856"/>
                <a:gd name="connsiteX28" fmla="*/ 511175 w 695325"/>
                <a:gd name="connsiteY28" fmla="*/ 0 h 111856"/>
                <a:gd name="connsiteX29" fmla="*/ 536575 w 695325"/>
                <a:gd name="connsiteY29" fmla="*/ 3175 h 111856"/>
                <a:gd name="connsiteX30" fmla="*/ 546100 w 695325"/>
                <a:gd name="connsiteY30" fmla="*/ 6350 h 111856"/>
                <a:gd name="connsiteX31" fmla="*/ 549275 w 695325"/>
                <a:gd name="connsiteY31" fmla="*/ 15875 h 111856"/>
                <a:gd name="connsiteX32" fmla="*/ 568325 w 695325"/>
                <a:gd name="connsiteY32" fmla="*/ 28575 h 111856"/>
                <a:gd name="connsiteX33" fmla="*/ 577850 w 695325"/>
                <a:gd name="connsiteY33" fmla="*/ 38100 h 111856"/>
                <a:gd name="connsiteX34" fmla="*/ 584200 w 695325"/>
                <a:gd name="connsiteY34" fmla="*/ 57150 h 111856"/>
                <a:gd name="connsiteX35" fmla="*/ 593725 w 695325"/>
                <a:gd name="connsiteY35" fmla="*/ 76200 h 111856"/>
                <a:gd name="connsiteX36" fmla="*/ 603250 w 695325"/>
                <a:gd name="connsiteY36" fmla="*/ 82550 h 111856"/>
                <a:gd name="connsiteX37" fmla="*/ 609600 w 695325"/>
                <a:gd name="connsiteY37" fmla="*/ 92075 h 111856"/>
                <a:gd name="connsiteX38" fmla="*/ 638175 w 695325"/>
                <a:gd name="connsiteY38" fmla="*/ 104775 h 111856"/>
                <a:gd name="connsiteX39" fmla="*/ 654050 w 695325"/>
                <a:gd name="connsiteY39" fmla="*/ 107950 h 111856"/>
                <a:gd name="connsiteX40" fmla="*/ 666750 w 695325"/>
                <a:gd name="connsiteY40" fmla="*/ 111125 h 111856"/>
                <a:gd name="connsiteX41" fmla="*/ 695325 w 695325"/>
                <a:gd name="connsiteY41" fmla="*/ 111125 h 1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5325" h="111856">
                  <a:moveTo>
                    <a:pt x="0" y="104775"/>
                  </a:moveTo>
                  <a:cubicBezTo>
                    <a:pt x="3175" y="103717"/>
                    <a:pt x="6912" y="103691"/>
                    <a:pt x="9525" y="101600"/>
                  </a:cubicBezTo>
                  <a:cubicBezTo>
                    <a:pt x="12505" y="99216"/>
                    <a:pt x="12639" y="94097"/>
                    <a:pt x="15875" y="92075"/>
                  </a:cubicBezTo>
                  <a:cubicBezTo>
                    <a:pt x="21551" y="88527"/>
                    <a:pt x="34925" y="85725"/>
                    <a:pt x="34925" y="85725"/>
                  </a:cubicBezTo>
                  <a:cubicBezTo>
                    <a:pt x="37042" y="82550"/>
                    <a:pt x="38577" y="78898"/>
                    <a:pt x="41275" y="76200"/>
                  </a:cubicBezTo>
                  <a:cubicBezTo>
                    <a:pt x="66250" y="51225"/>
                    <a:pt x="34318" y="91533"/>
                    <a:pt x="60325" y="60325"/>
                  </a:cubicBezTo>
                  <a:cubicBezTo>
                    <a:pt x="62768" y="57394"/>
                    <a:pt x="64968" y="54213"/>
                    <a:pt x="66675" y="50800"/>
                  </a:cubicBezTo>
                  <a:cubicBezTo>
                    <a:pt x="68172" y="47807"/>
                    <a:pt x="67127" y="43220"/>
                    <a:pt x="69850" y="41275"/>
                  </a:cubicBezTo>
                  <a:cubicBezTo>
                    <a:pt x="75297" y="37384"/>
                    <a:pt x="82550" y="37042"/>
                    <a:pt x="88900" y="34925"/>
                  </a:cubicBezTo>
                  <a:lnTo>
                    <a:pt x="98425" y="31750"/>
                  </a:lnTo>
                  <a:cubicBezTo>
                    <a:pt x="101600" y="30692"/>
                    <a:pt x="104649" y="29125"/>
                    <a:pt x="107950" y="28575"/>
                  </a:cubicBezTo>
                  <a:cubicBezTo>
                    <a:pt x="130301" y="24850"/>
                    <a:pt x="120893" y="27436"/>
                    <a:pt x="136525" y="22225"/>
                  </a:cubicBezTo>
                  <a:cubicBezTo>
                    <a:pt x="148167" y="23283"/>
                    <a:pt x="159938" y="23369"/>
                    <a:pt x="171450" y="25400"/>
                  </a:cubicBezTo>
                  <a:cubicBezTo>
                    <a:pt x="178042" y="26563"/>
                    <a:pt x="184150" y="29633"/>
                    <a:pt x="190500" y="31750"/>
                  </a:cubicBezTo>
                  <a:cubicBezTo>
                    <a:pt x="193675" y="32808"/>
                    <a:pt x="197240" y="33069"/>
                    <a:pt x="200025" y="34925"/>
                  </a:cubicBezTo>
                  <a:cubicBezTo>
                    <a:pt x="212335" y="43131"/>
                    <a:pt x="205930" y="40068"/>
                    <a:pt x="219075" y="44450"/>
                  </a:cubicBezTo>
                  <a:cubicBezTo>
                    <a:pt x="226225" y="65900"/>
                    <a:pt x="216309" y="42650"/>
                    <a:pt x="231775" y="60325"/>
                  </a:cubicBezTo>
                  <a:cubicBezTo>
                    <a:pt x="257704" y="89958"/>
                    <a:pt x="232569" y="71437"/>
                    <a:pt x="254000" y="85725"/>
                  </a:cubicBezTo>
                  <a:cubicBezTo>
                    <a:pt x="256117" y="88900"/>
                    <a:pt x="257114" y="93228"/>
                    <a:pt x="260350" y="95250"/>
                  </a:cubicBezTo>
                  <a:cubicBezTo>
                    <a:pt x="266026" y="98798"/>
                    <a:pt x="279400" y="101600"/>
                    <a:pt x="279400" y="101600"/>
                  </a:cubicBezTo>
                  <a:cubicBezTo>
                    <a:pt x="303742" y="100542"/>
                    <a:pt x="328344" y="102130"/>
                    <a:pt x="352425" y="98425"/>
                  </a:cubicBezTo>
                  <a:cubicBezTo>
                    <a:pt x="356863" y="97742"/>
                    <a:pt x="358406" y="91657"/>
                    <a:pt x="361950" y="88900"/>
                  </a:cubicBezTo>
                  <a:cubicBezTo>
                    <a:pt x="367974" y="84215"/>
                    <a:pt x="381000" y="76200"/>
                    <a:pt x="381000" y="76200"/>
                  </a:cubicBezTo>
                  <a:cubicBezTo>
                    <a:pt x="403691" y="42163"/>
                    <a:pt x="368354" y="93820"/>
                    <a:pt x="396875" y="57150"/>
                  </a:cubicBezTo>
                  <a:cubicBezTo>
                    <a:pt x="401560" y="51126"/>
                    <a:pt x="404179" y="43496"/>
                    <a:pt x="409575" y="38100"/>
                  </a:cubicBezTo>
                  <a:cubicBezTo>
                    <a:pt x="424496" y="23179"/>
                    <a:pt x="415364" y="31066"/>
                    <a:pt x="438150" y="15875"/>
                  </a:cubicBezTo>
                  <a:cubicBezTo>
                    <a:pt x="441325" y="13758"/>
                    <a:pt x="444055" y="10732"/>
                    <a:pt x="447675" y="9525"/>
                  </a:cubicBezTo>
                  <a:cubicBezTo>
                    <a:pt x="453835" y="7472"/>
                    <a:pt x="463739" y="3900"/>
                    <a:pt x="469900" y="3175"/>
                  </a:cubicBezTo>
                  <a:cubicBezTo>
                    <a:pt x="483604" y="1563"/>
                    <a:pt x="497417" y="1058"/>
                    <a:pt x="511175" y="0"/>
                  </a:cubicBezTo>
                  <a:cubicBezTo>
                    <a:pt x="519642" y="1058"/>
                    <a:pt x="528180" y="1649"/>
                    <a:pt x="536575" y="3175"/>
                  </a:cubicBezTo>
                  <a:cubicBezTo>
                    <a:pt x="539868" y="3774"/>
                    <a:pt x="543733" y="3983"/>
                    <a:pt x="546100" y="6350"/>
                  </a:cubicBezTo>
                  <a:cubicBezTo>
                    <a:pt x="548467" y="8717"/>
                    <a:pt x="546908" y="13508"/>
                    <a:pt x="549275" y="15875"/>
                  </a:cubicBezTo>
                  <a:cubicBezTo>
                    <a:pt x="554671" y="21271"/>
                    <a:pt x="562929" y="23179"/>
                    <a:pt x="568325" y="28575"/>
                  </a:cubicBezTo>
                  <a:lnTo>
                    <a:pt x="577850" y="38100"/>
                  </a:lnTo>
                  <a:lnTo>
                    <a:pt x="584200" y="57150"/>
                  </a:lnTo>
                  <a:cubicBezTo>
                    <a:pt x="586782" y="64897"/>
                    <a:pt x="587570" y="70045"/>
                    <a:pt x="593725" y="76200"/>
                  </a:cubicBezTo>
                  <a:cubicBezTo>
                    <a:pt x="596423" y="78898"/>
                    <a:pt x="600075" y="80433"/>
                    <a:pt x="603250" y="82550"/>
                  </a:cubicBezTo>
                  <a:cubicBezTo>
                    <a:pt x="605367" y="85725"/>
                    <a:pt x="606902" y="89377"/>
                    <a:pt x="609600" y="92075"/>
                  </a:cubicBezTo>
                  <a:cubicBezTo>
                    <a:pt x="616251" y="98726"/>
                    <a:pt x="630315" y="103203"/>
                    <a:pt x="638175" y="104775"/>
                  </a:cubicBezTo>
                  <a:cubicBezTo>
                    <a:pt x="643467" y="105833"/>
                    <a:pt x="648782" y="106779"/>
                    <a:pt x="654050" y="107950"/>
                  </a:cubicBezTo>
                  <a:cubicBezTo>
                    <a:pt x="658310" y="108897"/>
                    <a:pt x="662399" y="110790"/>
                    <a:pt x="666750" y="111125"/>
                  </a:cubicBezTo>
                  <a:cubicBezTo>
                    <a:pt x="676247" y="111856"/>
                    <a:pt x="685800" y="111125"/>
                    <a:pt x="695325" y="11112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1" name="Straight Connector 160"/>
            <p:cNvCxnSpPr/>
            <p:nvPr/>
          </p:nvCxnSpPr>
          <p:spPr>
            <a:xfrm flipV="1">
              <a:off x="2914650" y="3120231"/>
              <a:ext cx="0" cy="22542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3052764" y="3121025"/>
              <a:ext cx="1587" cy="21986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190876" y="3178176"/>
              <a:ext cx="1587" cy="16509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3324224" y="3079750"/>
              <a:ext cx="2381" cy="265906"/>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3448050" y="3156744"/>
              <a:ext cx="1" cy="19129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512343" y="3202780"/>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grpSp>
      <p:sp>
        <p:nvSpPr>
          <p:cNvPr id="167" name="TextBox 166"/>
          <p:cNvSpPr txBox="1"/>
          <p:nvPr/>
        </p:nvSpPr>
        <p:spPr>
          <a:xfrm>
            <a:off x="3019425" y="2393949"/>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g</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grpSp>
        <p:nvGrpSpPr>
          <p:cNvPr id="189" name="Group 188"/>
          <p:cNvGrpSpPr/>
          <p:nvPr/>
        </p:nvGrpSpPr>
        <p:grpSpPr>
          <a:xfrm>
            <a:off x="4223861" y="2393949"/>
            <a:ext cx="826294" cy="755630"/>
            <a:chOff x="4269581" y="2686049"/>
            <a:chExt cx="826294" cy="755630"/>
          </a:xfrm>
        </p:grpSpPr>
        <p:cxnSp>
          <p:nvCxnSpPr>
            <p:cNvPr id="170" name="Straight Connector 169"/>
            <p:cNvCxnSpPr/>
            <p:nvPr/>
          </p:nvCxnSpPr>
          <p:spPr>
            <a:xfrm>
              <a:off x="4271963" y="2817019"/>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4271963" y="3300413"/>
              <a:ext cx="696912" cy="793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4343400" y="3098799"/>
              <a:ext cx="0" cy="20399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4481513" y="3090069"/>
              <a:ext cx="1588" cy="210344"/>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4619625" y="3116267"/>
              <a:ext cx="1588" cy="18890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4752975" y="3079746"/>
              <a:ext cx="2380" cy="22781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4874419" y="3101978"/>
              <a:ext cx="2382" cy="20796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4941093" y="3164680"/>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179" name="TextBox 178"/>
            <p:cNvSpPr txBox="1"/>
            <p:nvPr/>
          </p:nvSpPr>
          <p:spPr>
            <a:xfrm>
              <a:off x="4305300" y="2686049"/>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g</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182" name="Freeform 181"/>
            <p:cNvSpPr/>
            <p:nvPr/>
          </p:nvSpPr>
          <p:spPr>
            <a:xfrm>
              <a:off x="4269581" y="3078956"/>
              <a:ext cx="704850" cy="59688"/>
            </a:xfrm>
            <a:custGeom>
              <a:avLst/>
              <a:gdLst>
                <a:gd name="connsiteX0" fmla="*/ 0 w 704850"/>
                <a:gd name="connsiteY0" fmla="*/ 33338 h 59688"/>
                <a:gd name="connsiteX1" fmla="*/ 14288 w 704850"/>
                <a:gd name="connsiteY1" fmla="*/ 30957 h 59688"/>
                <a:gd name="connsiteX2" fmla="*/ 30957 w 704850"/>
                <a:gd name="connsiteY2" fmla="*/ 26194 h 59688"/>
                <a:gd name="connsiteX3" fmla="*/ 47625 w 704850"/>
                <a:gd name="connsiteY3" fmla="*/ 23813 h 59688"/>
                <a:gd name="connsiteX4" fmla="*/ 69057 w 704850"/>
                <a:gd name="connsiteY4" fmla="*/ 19050 h 59688"/>
                <a:gd name="connsiteX5" fmla="*/ 85725 w 704850"/>
                <a:gd name="connsiteY5" fmla="*/ 14288 h 59688"/>
                <a:gd name="connsiteX6" fmla="*/ 111919 w 704850"/>
                <a:gd name="connsiteY6" fmla="*/ 9525 h 59688"/>
                <a:gd name="connsiteX7" fmla="*/ 119063 w 704850"/>
                <a:gd name="connsiteY7" fmla="*/ 7144 h 59688"/>
                <a:gd name="connsiteX8" fmla="*/ 152400 w 704850"/>
                <a:gd name="connsiteY8" fmla="*/ 4763 h 59688"/>
                <a:gd name="connsiteX9" fmla="*/ 178594 w 704850"/>
                <a:gd name="connsiteY9" fmla="*/ 2382 h 59688"/>
                <a:gd name="connsiteX10" fmla="*/ 219075 w 704850"/>
                <a:gd name="connsiteY10" fmla="*/ 7144 h 59688"/>
                <a:gd name="connsiteX11" fmla="*/ 233363 w 704850"/>
                <a:gd name="connsiteY11" fmla="*/ 11907 h 59688"/>
                <a:gd name="connsiteX12" fmla="*/ 240507 w 704850"/>
                <a:gd name="connsiteY12" fmla="*/ 14288 h 59688"/>
                <a:gd name="connsiteX13" fmla="*/ 264319 w 704850"/>
                <a:gd name="connsiteY13" fmla="*/ 21432 h 59688"/>
                <a:gd name="connsiteX14" fmla="*/ 285750 w 704850"/>
                <a:gd name="connsiteY14" fmla="*/ 28575 h 59688"/>
                <a:gd name="connsiteX15" fmla="*/ 292894 w 704850"/>
                <a:gd name="connsiteY15" fmla="*/ 30957 h 59688"/>
                <a:gd name="connsiteX16" fmla="*/ 304800 w 704850"/>
                <a:gd name="connsiteY16" fmla="*/ 33338 h 59688"/>
                <a:gd name="connsiteX17" fmla="*/ 407194 w 704850"/>
                <a:gd name="connsiteY17" fmla="*/ 30957 h 59688"/>
                <a:gd name="connsiteX18" fmla="*/ 421482 w 704850"/>
                <a:gd name="connsiteY18" fmla="*/ 26194 h 59688"/>
                <a:gd name="connsiteX19" fmla="*/ 428625 w 704850"/>
                <a:gd name="connsiteY19" fmla="*/ 21432 h 59688"/>
                <a:gd name="connsiteX20" fmla="*/ 450057 w 704850"/>
                <a:gd name="connsiteY20" fmla="*/ 14288 h 59688"/>
                <a:gd name="connsiteX21" fmla="*/ 471488 w 704850"/>
                <a:gd name="connsiteY21" fmla="*/ 7144 h 59688"/>
                <a:gd name="connsiteX22" fmla="*/ 478632 w 704850"/>
                <a:gd name="connsiteY22" fmla="*/ 4763 h 59688"/>
                <a:gd name="connsiteX23" fmla="*/ 485775 w 704850"/>
                <a:gd name="connsiteY23" fmla="*/ 2382 h 59688"/>
                <a:gd name="connsiteX24" fmla="*/ 502444 w 704850"/>
                <a:gd name="connsiteY24" fmla="*/ 0 h 59688"/>
                <a:gd name="connsiteX25" fmla="*/ 571500 w 704850"/>
                <a:gd name="connsiteY25" fmla="*/ 2382 h 59688"/>
                <a:gd name="connsiteX26" fmla="*/ 585788 w 704850"/>
                <a:gd name="connsiteY26" fmla="*/ 7144 h 59688"/>
                <a:gd name="connsiteX27" fmla="*/ 592932 w 704850"/>
                <a:gd name="connsiteY27" fmla="*/ 9525 h 59688"/>
                <a:gd name="connsiteX28" fmla="*/ 604838 w 704850"/>
                <a:gd name="connsiteY28" fmla="*/ 21432 h 59688"/>
                <a:gd name="connsiteX29" fmla="*/ 609600 w 704850"/>
                <a:gd name="connsiteY29" fmla="*/ 28575 h 59688"/>
                <a:gd name="connsiteX30" fmla="*/ 623888 w 704850"/>
                <a:gd name="connsiteY30" fmla="*/ 33338 h 59688"/>
                <a:gd name="connsiteX31" fmla="*/ 645319 w 704850"/>
                <a:gd name="connsiteY31" fmla="*/ 42863 h 59688"/>
                <a:gd name="connsiteX32" fmla="*/ 666750 w 704850"/>
                <a:gd name="connsiteY32" fmla="*/ 50007 h 59688"/>
                <a:gd name="connsiteX33" fmla="*/ 673894 w 704850"/>
                <a:gd name="connsiteY33" fmla="*/ 52388 h 59688"/>
                <a:gd name="connsiteX34" fmla="*/ 685800 w 704850"/>
                <a:gd name="connsiteY34" fmla="*/ 54769 h 59688"/>
                <a:gd name="connsiteX35" fmla="*/ 702469 w 704850"/>
                <a:gd name="connsiteY35" fmla="*/ 59532 h 59688"/>
                <a:gd name="connsiteX36" fmla="*/ 704850 w 704850"/>
                <a:gd name="connsiteY36" fmla="*/ 59532 h 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59688">
                  <a:moveTo>
                    <a:pt x="0" y="33338"/>
                  </a:moveTo>
                  <a:cubicBezTo>
                    <a:pt x="4763" y="32544"/>
                    <a:pt x="9575" y="32004"/>
                    <a:pt x="14288" y="30957"/>
                  </a:cubicBezTo>
                  <a:cubicBezTo>
                    <a:pt x="37253" y="25853"/>
                    <a:pt x="2418" y="31383"/>
                    <a:pt x="30957" y="26194"/>
                  </a:cubicBezTo>
                  <a:cubicBezTo>
                    <a:pt x="36479" y="25190"/>
                    <a:pt x="42069" y="24607"/>
                    <a:pt x="47625" y="23813"/>
                  </a:cubicBezTo>
                  <a:cubicBezTo>
                    <a:pt x="61528" y="19179"/>
                    <a:pt x="48104" y="23241"/>
                    <a:pt x="69057" y="19050"/>
                  </a:cubicBezTo>
                  <a:cubicBezTo>
                    <a:pt x="91354" y="14590"/>
                    <a:pt x="67549" y="18831"/>
                    <a:pt x="85725" y="14288"/>
                  </a:cubicBezTo>
                  <a:cubicBezTo>
                    <a:pt x="103040" y="9960"/>
                    <a:pt x="92836" y="13766"/>
                    <a:pt x="111919" y="9525"/>
                  </a:cubicBezTo>
                  <a:cubicBezTo>
                    <a:pt x="114369" y="8980"/>
                    <a:pt x="116570" y="7437"/>
                    <a:pt x="119063" y="7144"/>
                  </a:cubicBezTo>
                  <a:cubicBezTo>
                    <a:pt x="130127" y="5842"/>
                    <a:pt x="141295" y="5651"/>
                    <a:pt x="152400" y="4763"/>
                  </a:cubicBezTo>
                  <a:cubicBezTo>
                    <a:pt x="161139" y="4064"/>
                    <a:pt x="169863" y="3176"/>
                    <a:pt x="178594" y="2382"/>
                  </a:cubicBezTo>
                  <a:cubicBezTo>
                    <a:pt x="198938" y="3947"/>
                    <a:pt x="203898" y="2591"/>
                    <a:pt x="219075" y="7144"/>
                  </a:cubicBezTo>
                  <a:cubicBezTo>
                    <a:pt x="223884" y="8587"/>
                    <a:pt x="228600" y="10319"/>
                    <a:pt x="233363" y="11907"/>
                  </a:cubicBezTo>
                  <a:lnTo>
                    <a:pt x="240507" y="14288"/>
                  </a:lnTo>
                  <a:cubicBezTo>
                    <a:pt x="254324" y="23500"/>
                    <a:pt x="240886" y="16024"/>
                    <a:pt x="264319" y="21432"/>
                  </a:cubicBezTo>
                  <a:cubicBezTo>
                    <a:pt x="264323" y="21433"/>
                    <a:pt x="282176" y="27383"/>
                    <a:pt x="285750" y="28575"/>
                  </a:cubicBezTo>
                  <a:cubicBezTo>
                    <a:pt x="288131" y="29369"/>
                    <a:pt x="290433" y="30465"/>
                    <a:pt x="292894" y="30957"/>
                  </a:cubicBezTo>
                  <a:lnTo>
                    <a:pt x="304800" y="33338"/>
                  </a:lnTo>
                  <a:cubicBezTo>
                    <a:pt x="338931" y="32544"/>
                    <a:pt x="373117" y="33043"/>
                    <a:pt x="407194" y="30957"/>
                  </a:cubicBezTo>
                  <a:cubicBezTo>
                    <a:pt x="412205" y="30650"/>
                    <a:pt x="421482" y="26194"/>
                    <a:pt x="421482" y="26194"/>
                  </a:cubicBezTo>
                  <a:cubicBezTo>
                    <a:pt x="423863" y="24607"/>
                    <a:pt x="426010" y="22594"/>
                    <a:pt x="428625" y="21432"/>
                  </a:cubicBezTo>
                  <a:cubicBezTo>
                    <a:pt x="428637" y="21427"/>
                    <a:pt x="446479" y="15481"/>
                    <a:pt x="450057" y="14288"/>
                  </a:cubicBezTo>
                  <a:lnTo>
                    <a:pt x="471488" y="7144"/>
                  </a:lnTo>
                  <a:lnTo>
                    <a:pt x="478632" y="4763"/>
                  </a:lnTo>
                  <a:cubicBezTo>
                    <a:pt x="481013" y="3969"/>
                    <a:pt x="483290" y="2737"/>
                    <a:pt x="485775" y="2382"/>
                  </a:cubicBezTo>
                  <a:lnTo>
                    <a:pt x="502444" y="0"/>
                  </a:lnTo>
                  <a:cubicBezTo>
                    <a:pt x="525463" y="794"/>
                    <a:pt x="548552" y="415"/>
                    <a:pt x="571500" y="2382"/>
                  </a:cubicBezTo>
                  <a:cubicBezTo>
                    <a:pt x="576502" y="2811"/>
                    <a:pt x="581025" y="5557"/>
                    <a:pt x="585788" y="7144"/>
                  </a:cubicBezTo>
                  <a:lnTo>
                    <a:pt x="592932" y="9525"/>
                  </a:lnTo>
                  <a:cubicBezTo>
                    <a:pt x="605628" y="28571"/>
                    <a:pt x="588966" y="5560"/>
                    <a:pt x="604838" y="21432"/>
                  </a:cubicBezTo>
                  <a:cubicBezTo>
                    <a:pt x="606861" y="23455"/>
                    <a:pt x="607173" y="27058"/>
                    <a:pt x="609600" y="28575"/>
                  </a:cubicBezTo>
                  <a:cubicBezTo>
                    <a:pt x="613857" y="31236"/>
                    <a:pt x="619711" y="30553"/>
                    <a:pt x="623888" y="33338"/>
                  </a:cubicBezTo>
                  <a:cubicBezTo>
                    <a:pt x="635208" y="40884"/>
                    <a:pt x="628319" y="37196"/>
                    <a:pt x="645319" y="42863"/>
                  </a:cubicBezTo>
                  <a:lnTo>
                    <a:pt x="666750" y="50007"/>
                  </a:lnTo>
                  <a:cubicBezTo>
                    <a:pt x="669131" y="50801"/>
                    <a:pt x="671433" y="51896"/>
                    <a:pt x="673894" y="52388"/>
                  </a:cubicBezTo>
                  <a:cubicBezTo>
                    <a:pt x="677863" y="53182"/>
                    <a:pt x="681874" y="53787"/>
                    <a:pt x="685800" y="54769"/>
                  </a:cubicBezTo>
                  <a:cubicBezTo>
                    <a:pt x="703966" y="59310"/>
                    <a:pt x="680186" y="55074"/>
                    <a:pt x="702469" y="59532"/>
                  </a:cubicBezTo>
                  <a:cubicBezTo>
                    <a:pt x="703247" y="59688"/>
                    <a:pt x="704056" y="59532"/>
                    <a:pt x="704850" y="5953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06" name="Group 205"/>
          <p:cNvGrpSpPr/>
          <p:nvPr/>
        </p:nvGrpSpPr>
        <p:grpSpPr>
          <a:xfrm>
            <a:off x="8012906" y="2246816"/>
            <a:ext cx="835819" cy="628147"/>
            <a:chOff x="7172801" y="2724149"/>
            <a:chExt cx="835819" cy="628147"/>
          </a:xfrm>
        </p:grpSpPr>
        <p:cxnSp>
          <p:nvCxnSpPr>
            <p:cNvPr id="191" name="Straight Connector 190"/>
            <p:cNvCxnSpPr/>
            <p:nvPr/>
          </p:nvCxnSpPr>
          <p:spPr>
            <a:xfrm>
              <a:off x="7175183" y="2855119"/>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175183" y="3338513"/>
              <a:ext cx="766762" cy="13783"/>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flipV="1">
              <a:off x="7246620" y="3227378"/>
              <a:ext cx="1905" cy="11589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7384256" y="3218647"/>
              <a:ext cx="2065" cy="12700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7524433" y="3240083"/>
              <a:ext cx="317" cy="100811"/>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7658100" y="3213086"/>
              <a:ext cx="475" cy="13257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7779544" y="3230556"/>
              <a:ext cx="477" cy="11510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7853838" y="3055143"/>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199" name="TextBox 198"/>
            <p:cNvSpPr txBox="1"/>
            <p:nvPr/>
          </p:nvSpPr>
          <p:spPr>
            <a:xfrm>
              <a:off x="7208520" y="2724149"/>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g</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200" name="Freeform 199"/>
            <p:cNvSpPr/>
            <p:nvPr/>
          </p:nvSpPr>
          <p:spPr>
            <a:xfrm>
              <a:off x="7172801" y="3209915"/>
              <a:ext cx="704850" cy="59688"/>
            </a:xfrm>
            <a:custGeom>
              <a:avLst/>
              <a:gdLst>
                <a:gd name="connsiteX0" fmla="*/ 0 w 704850"/>
                <a:gd name="connsiteY0" fmla="*/ 33338 h 59688"/>
                <a:gd name="connsiteX1" fmla="*/ 14288 w 704850"/>
                <a:gd name="connsiteY1" fmla="*/ 30957 h 59688"/>
                <a:gd name="connsiteX2" fmla="*/ 30957 w 704850"/>
                <a:gd name="connsiteY2" fmla="*/ 26194 h 59688"/>
                <a:gd name="connsiteX3" fmla="*/ 47625 w 704850"/>
                <a:gd name="connsiteY3" fmla="*/ 23813 h 59688"/>
                <a:gd name="connsiteX4" fmla="*/ 69057 w 704850"/>
                <a:gd name="connsiteY4" fmla="*/ 19050 h 59688"/>
                <a:gd name="connsiteX5" fmla="*/ 85725 w 704850"/>
                <a:gd name="connsiteY5" fmla="*/ 14288 h 59688"/>
                <a:gd name="connsiteX6" fmla="*/ 111919 w 704850"/>
                <a:gd name="connsiteY6" fmla="*/ 9525 h 59688"/>
                <a:gd name="connsiteX7" fmla="*/ 119063 w 704850"/>
                <a:gd name="connsiteY7" fmla="*/ 7144 h 59688"/>
                <a:gd name="connsiteX8" fmla="*/ 152400 w 704850"/>
                <a:gd name="connsiteY8" fmla="*/ 4763 h 59688"/>
                <a:gd name="connsiteX9" fmla="*/ 178594 w 704850"/>
                <a:gd name="connsiteY9" fmla="*/ 2382 h 59688"/>
                <a:gd name="connsiteX10" fmla="*/ 219075 w 704850"/>
                <a:gd name="connsiteY10" fmla="*/ 7144 h 59688"/>
                <a:gd name="connsiteX11" fmla="*/ 233363 w 704850"/>
                <a:gd name="connsiteY11" fmla="*/ 11907 h 59688"/>
                <a:gd name="connsiteX12" fmla="*/ 240507 w 704850"/>
                <a:gd name="connsiteY12" fmla="*/ 14288 h 59688"/>
                <a:gd name="connsiteX13" fmla="*/ 264319 w 704850"/>
                <a:gd name="connsiteY13" fmla="*/ 21432 h 59688"/>
                <a:gd name="connsiteX14" fmla="*/ 285750 w 704850"/>
                <a:gd name="connsiteY14" fmla="*/ 28575 h 59688"/>
                <a:gd name="connsiteX15" fmla="*/ 292894 w 704850"/>
                <a:gd name="connsiteY15" fmla="*/ 30957 h 59688"/>
                <a:gd name="connsiteX16" fmla="*/ 304800 w 704850"/>
                <a:gd name="connsiteY16" fmla="*/ 33338 h 59688"/>
                <a:gd name="connsiteX17" fmla="*/ 407194 w 704850"/>
                <a:gd name="connsiteY17" fmla="*/ 30957 h 59688"/>
                <a:gd name="connsiteX18" fmla="*/ 421482 w 704850"/>
                <a:gd name="connsiteY18" fmla="*/ 26194 h 59688"/>
                <a:gd name="connsiteX19" fmla="*/ 428625 w 704850"/>
                <a:gd name="connsiteY19" fmla="*/ 21432 h 59688"/>
                <a:gd name="connsiteX20" fmla="*/ 450057 w 704850"/>
                <a:gd name="connsiteY20" fmla="*/ 14288 h 59688"/>
                <a:gd name="connsiteX21" fmla="*/ 471488 w 704850"/>
                <a:gd name="connsiteY21" fmla="*/ 7144 h 59688"/>
                <a:gd name="connsiteX22" fmla="*/ 478632 w 704850"/>
                <a:gd name="connsiteY22" fmla="*/ 4763 h 59688"/>
                <a:gd name="connsiteX23" fmla="*/ 485775 w 704850"/>
                <a:gd name="connsiteY23" fmla="*/ 2382 h 59688"/>
                <a:gd name="connsiteX24" fmla="*/ 502444 w 704850"/>
                <a:gd name="connsiteY24" fmla="*/ 0 h 59688"/>
                <a:gd name="connsiteX25" fmla="*/ 571500 w 704850"/>
                <a:gd name="connsiteY25" fmla="*/ 2382 h 59688"/>
                <a:gd name="connsiteX26" fmla="*/ 585788 w 704850"/>
                <a:gd name="connsiteY26" fmla="*/ 7144 h 59688"/>
                <a:gd name="connsiteX27" fmla="*/ 592932 w 704850"/>
                <a:gd name="connsiteY27" fmla="*/ 9525 h 59688"/>
                <a:gd name="connsiteX28" fmla="*/ 604838 w 704850"/>
                <a:gd name="connsiteY28" fmla="*/ 21432 h 59688"/>
                <a:gd name="connsiteX29" fmla="*/ 609600 w 704850"/>
                <a:gd name="connsiteY29" fmla="*/ 28575 h 59688"/>
                <a:gd name="connsiteX30" fmla="*/ 623888 w 704850"/>
                <a:gd name="connsiteY30" fmla="*/ 33338 h 59688"/>
                <a:gd name="connsiteX31" fmla="*/ 645319 w 704850"/>
                <a:gd name="connsiteY31" fmla="*/ 42863 h 59688"/>
                <a:gd name="connsiteX32" fmla="*/ 666750 w 704850"/>
                <a:gd name="connsiteY32" fmla="*/ 50007 h 59688"/>
                <a:gd name="connsiteX33" fmla="*/ 673894 w 704850"/>
                <a:gd name="connsiteY33" fmla="*/ 52388 h 59688"/>
                <a:gd name="connsiteX34" fmla="*/ 685800 w 704850"/>
                <a:gd name="connsiteY34" fmla="*/ 54769 h 59688"/>
                <a:gd name="connsiteX35" fmla="*/ 702469 w 704850"/>
                <a:gd name="connsiteY35" fmla="*/ 59532 h 59688"/>
                <a:gd name="connsiteX36" fmla="*/ 704850 w 704850"/>
                <a:gd name="connsiteY36" fmla="*/ 59532 h 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59688">
                  <a:moveTo>
                    <a:pt x="0" y="33338"/>
                  </a:moveTo>
                  <a:cubicBezTo>
                    <a:pt x="4763" y="32544"/>
                    <a:pt x="9575" y="32004"/>
                    <a:pt x="14288" y="30957"/>
                  </a:cubicBezTo>
                  <a:cubicBezTo>
                    <a:pt x="37253" y="25853"/>
                    <a:pt x="2418" y="31383"/>
                    <a:pt x="30957" y="26194"/>
                  </a:cubicBezTo>
                  <a:cubicBezTo>
                    <a:pt x="36479" y="25190"/>
                    <a:pt x="42069" y="24607"/>
                    <a:pt x="47625" y="23813"/>
                  </a:cubicBezTo>
                  <a:cubicBezTo>
                    <a:pt x="61528" y="19179"/>
                    <a:pt x="48104" y="23241"/>
                    <a:pt x="69057" y="19050"/>
                  </a:cubicBezTo>
                  <a:cubicBezTo>
                    <a:pt x="91354" y="14590"/>
                    <a:pt x="67549" y="18831"/>
                    <a:pt x="85725" y="14288"/>
                  </a:cubicBezTo>
                  <a:cubicBezTo>
                    <a:pt x="103040" y="9960"/>
                    <a:pt x="92836" y="13766"/>
                    <a:pt x="111919" y="9525"/>
                  </a:cubicBezTo>
                  <a:cubicBezTo>
                    <a:pt x="114369" y="8980"/>
                    <a:pt x="116570" y="7437"/>
                    <a:pt x="119063" y="7144"/>
                  </a:cubicBezTo>
                  <a:cubicBezTo>
                    <a:pt x="130127" y="5842"/>
                    <a:pt x="141295" y="5651"/>
                    <a:pt x="152400" y="4763"/>
                  </a:cubicBezTo>
                  <a:cubicBezTo>
                    <a:pt x="161139" y="4064"/>
                    <a:pt x="169863" y="3176"/>
                    <a:pt x="178594" y="2382"/>
                  </a:cubicBezTo>
                  <a:cubicBezTo>
                    <a:pt x="198938" y="3947"/>
                    <a:pt x="203898" y="2591"/>
                    <a:pt x="219075" y="7144"/>
                  </a:cubicBezTo>
                  <a:cubicBezTo>
                    <a:pt x="223884" y="8587"/>
                    <a:pt x="228600" y="10319"/>
                    <a:pt x="233363" y="11907"/>
                  </a:cubicBezTo>
                  <a:lnTo>
                    <a:pt x="240507" y="14288"/>
                  </a:lnTo>
                  <a:cubicBezTo>
                    <a:pt x="254324" y="23500"/>
                    <a:pt x="240886" y="16024"/>
                    <a:pt x="264319" y="21432"/>
                  </a:cubicBezTo>
                  <a:cubicBezTo>
                    <a:pt x="264323" y="21433"/>
                    <a:pt x="282176" y="27383"/>
                    <a:pt x="285750" y="28575"/>
                  </a:cubicBezTo>
                  <a:cubicBezTo>
                    <a:pt x="288131" y="29369"/>
                    <a:pt x="290433" y="30465"/>
                    <a:pt x="292894" y="30957"/>
                  </a:cubicBezTo>
                  <a:lnTo>
                    <a:pt x="304800" y="33338"/>
                  </a:lnTo>
                  <a:cubicBezTo>
                    <a:pt x="338931" y="32544"/>
                    <a:pt x="373117" y="33043"/>
                    <a:pt x="407194" y="30957"/>
                  </a:cubicBezTo>
                  <a:cubicBezTo>
                    <a:pt x="412205" y="30650"/>
                    <a:pt x="421482" y="26194"/>
                    <a:pt x="421482" y="26194"/>
                  </a:cubicBezTo>
                  <a:cubicBezTo>
                    <a:pt x="423863" y="24607"/>
                    <a:pt x="426010" y="22594"/>
                    <a:pt x="428625" y="21432"/>
                  </a:cubicBezTo>
                  <a:cubicBezTo>
                    <a:pt x="428637" y="21427"/>
                    <a:pt x="446479" y="15481"/>
                    <a:pt x="450057" y="14288"/>
                  </a:cubicBezTo>
                  <a:lnTo>
                    <a:pt x="471488" y="7144"/>
                  </a:lnTo>
                  <a:lnTo>
                    <a:pt x="478632" y="4763"/>
                  </a:lnTo>
                  <a:cubicBezTo>
                    <a:pt x="481013" y="3969"/>
                    <a:pt x="483290" y="2737"/>
                    <a:pt x="485775" y="2382"/>
                  </a:cubicBezTo>
                  <a:lnTo>
                    <a:pt x="502444" y="0"/>
                  </a:lnTo>
                  <a:cubicBezTo>
                    <a:pt x="525463" y="794"/>
                    <a:pt x="548552" y="415"/>
                    <a:pt x="571500" y="2382"/>
                  </a:cubicBezTo>
                  <a:cubicBezTo>
                    <a:pt x="576502" y="2811"/>
                    <a:pt x="581025" y="5557"/>
                    <a:pt x="585788" y="7144"/>
                  </a:cubicBezTo>
                  <a:lnTo>
                    <a:pt x="592932" y="9525"/>
                  </a:lnTo>
                  <a:cubicBezTo>
                    <a:pt x="605628" y="28571"/>
                    <a:pt x="588966" y="5560"/>
                    <a:pt x="604838" y="21432"/>
                  </a:cubicBezTo>
                  <a:cubicBezTo>
                    <a:pt x="606861" y="23455"/>
                    <a:pt x="607173" y="27058"/>
                    <a:pt x="609600" y="28575"/>
                  </a:cubicBezTo>
                  <a:cubicBezTo>
                    <a:pt x="613857" y="31236"/>
                    <a:pt x="619711" y="30553"/>
                    <a:pt x="623888" y="33338"/>
                  </a:cubicBezTo>
                  <a:cubicBezTo>
                    <a:pt x="635208" y="40884"/>
                    <a:pt x="628319" y="37196"/>
                    <a:pt x="645319" y="42863"/>
                  </a:cubicBezTo>
                  <a:lnTo>
                    <a:pt x="666750" y="50007"/>
                  </a:lnTo>
                  <a:cubicBezTo>
                    <a:pt x="669131" y="50801"/>
                    <a:pt x="671433" y="51896"/>
                    <a:pt x="673894" y="52388"/>
                  </a:cubicBezTo>
                  <a:cubicBezTo>
                    <a:pt x="677863" y="53182"/>
                    <a:pt x="681874" y="53787"/>
                    <a:pt x="685800" y="54769"/>
                  </a:cubicBezTo>
                  <a:cubicBezTo>
                    <a:pt x="703966" y="59310"/>
                    <a:pt x="680186" y="55074"/>
                    <a:pt x="702469" y="59532"/>
                  </a:cubicBezTo>
                  <a:cubicBezTo>
                    <a:pt x="703247" y="59688"/>
                    <a:pt x="704056" y="59532"/>
                    <a:pt x="704850" y="5953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7" name="Group 126"/>
          <p:cNvGrpSpPr/>
          <p:nvPr/>
        </p:nvGrpSpPr>
        <p:grpSpPr>
          <a:xfrm>
            <a:off x="8012067" y="2971500"/>
            <a:ext cx="845343" cy="650229"/>
            <a:chOff x="8012067" y="3263600"/>
            <a:chExt cx="845343" cy="650229"/>
          </a:xfrm>
        </p:grpSpPr>
        <p:cxnSp>
          <p:nvCxnSpPr>
            <p:cNvPr id="82" name="Straight Connector 81"/>
            <p:cNvCxnSpPr/>
            <p:nvPr/>
          </p:nvCxnSpPr>
          <p:spPr>
            <a:xfrm>
              <a:off x="8019211" y="3394570"/>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019211" y="3877964"/>
              <a:ext cx="796177" cy="8236"/>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1" idx="4"/>
            </p:cNvCxnSpPr>
            <p:nvPr/>
          </p:nvCxnSpPr>
          <p:spPr>
            <a:xfrm flipV="1">
              <a:off x="8081124" y="3871605"/>
              <a:ext cx="4763" cy="1586"/>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8230349" y="3867648"/>
              <a:ext cx="8776" cy="90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8367713" y="3889084"/>
              <a:ext cx="749" cy="2094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8502603" y="3862086"/>
              <a:ext cx="3222" cy="983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624049" y="3879556"/>
              <a:ext cx="839" cy="16181"/>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702628" y="3627931"/>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90" name="TextBox 89"/>
            <p:cNvSpPr txBox="1"/>
            <p:nvPr/>
          </p:nvSpPr>
          <p:spPr>
            <a:xfrm>
              <a:off x="8052548" y="3263600"/>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g</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91" name="Freeform 90"/>
            <p:cNvSpPr/>
            <p:nvPr/>
          </p:nvSpPr>
          <p:spPr>
            <a:xfrm>
              <a:off x="8012067" y="3854141"/>
              <a:ext cx="704850" cy="59688"/>
            </a:xfrm>
            <a:custGeom>
              <a:avLst/>
              <a:gdLst>
                <a:gd name="connsiteX0" fmla="*/ 0 w 704850"/>
                <a:gd name="connsiteY0" fmla="*/ 33338 h 59688"/>
                <a:gd name="connsiteX1" fmla="*/ 14288 w 704850"/>
                <a:gd name="connsiteY1" fmla="*/ 30957 h 59688"/>
                <a:gd name="connsiteX2" fmla="*/ 30957 w 704850"/>
                <a:gd name="connsiteY2" fmla="*/ 26194 h 59688"/>
                <a:gd name="connsiteX3" fmla="*/ 47625 w 704850"/>
                <a:gd name="connsiteY3" fmla="*/ 23813 h 59688"/>
                <a:gd name="connsiteX4" fmla="*/ 69057 w 704850"/>
                <a:gd name="connsiteY4" fmla="*/ 19050 h 59688"/>
                <a:gd name="connsiteX5" fmla="*/ 85725 w 704850"/>
                <a:gd name="connsiteY5" fmla="*/ 14288 h 59688"/>
                <a:gd name="connsiteX6" fmla="*/ 111919 w 704850"/>
                <a:gd name="connsiteY6" fmla="*/ 9525 h 59688"/>
                <a:gd name="connsiteX7" fmla="*/ 119063 w 704850"/>
                <a:gd name="connsiteY7" fmla="*/ 7144 h 59688"/>
                <a:gd name="connsiteX8" fmla="*/ 152400 w 704850"/>
                <a:gd name="connsiteY8" fmla="*/ 4763 h 59688"/>
                <a:gd name="connsiteX9" fmla="*/ 178594 w 704850"/>
                <a:gd name="connsiteY9" fmla="*/ 2382 h 59688"/>
                <a:gd name="connsiteX10" fmla="*/ 219075 w 704850"/>
                <a:gd name="connsiteY10" fmla="*/ 7144 h 59688"/>
                <a:gd name="connsiteX11" fmla="*/ 233363 w 704850"/>
                <a:gd name="connsiteY11" fmla="*/ 11907 h 59688"/>
                <a:gd name="connsiteX12" fmla="*/ 240507 w 704850"/>
                <a:gd name="connsiteY12" fmla="*/ 14288 h 59688"/>
                <a:gd name="connsiteX13" fmla="*/ 264319 w 704850"/>
                <a:gd name="connsiteY13" fmla="*/ 21432 h 59688"/>
                <a:gd name="connsiteX14" fmla="*/ 285750 w 704850"/>
                <a:gd name="connsiteY14" fmla="*/ 28575 h 59688"/>
                <a:gd name="connsiteX15" fmla="*/ 292894 w 704850"/>
                <a:gd name="connsiteY15" fmla="*/ 30957 h 59688"/>
                <a:gd name="connsiteX16" fmla="*/ 304800 w 704850"/>
                <a:gd name="connsiteY16" fmla="*/ 33338 h 59688"/>
                <a:gd name="connsiteX17" fmla="*/ 407194 w 704850"/>
                <a:gd name="connsiteY17" fmla="*/ 30957 h 59688"/>
                <a:gd name="connsiteX18" fmla="*/ 421482 w 704850"/>
                <a:gd name="connsiteY18" fmla="*/ 26194 h 59688"/>
                <a:gd name="connsiteX19" fmla="*/ 428625 w 704850"/>
                <a:gd name="connsiteY19" fmla="*/ 21432 h 59688"/>
                <a:gd name="connsiteX20" fmla="*/ 450057 w 704850"/>
                <a:gd name="connsiteY20" fmla="*/ 14288 h 59688"/>
                <a:gd name="connsiteX21" fmla="*/ 471488 w 704850"/>
                <a:gd name="connsiteY21" fmla="*/ 7144 h 59688"/>
                <a:gd name="connsiteX22" fmla="*/ 478632 w 704850"/>
                <a:gd name="connsiteY22" fmla="*/ 4763 h 59688"/>
                <a:gd name="connsiteX23" fmla="*/ 485775 w 704850"/>
                <a:gd name="connsiteY23" fmla="*/ 2382 h 59688"/>
                <a:gd name="connsiteX24" fmla="*/ 502444 w 704850"/>
                <a:gd name="connsiteY24" fmla="*/ 0 h 59688"/>
                <a:gd name="connsiteX25" fmla="*/ 571500 w 704850"/>
                <a:gd name="connsiteY25" fmla="*/ 2382 h 59688"/>
                <a:gd name="connsiteX26" fmla="*/ 585788 w 704850"/>
                <a:gd name="connsiteY26" fmla="*/ 7144 h 59688"/>
                <a:gd name="connsiteX27" fmla="*/ 592932 w 704850"/>
                <a:gd name="connsiteY27" fmla="*/ 9525 h 59688"/>
                <a:gd name="connsiteX28" fmla="*/ 604838 w 704850"/>
                <a:gd name="connsiteY28" fmla="*/ 21432 h 59688"/>
                <a:gd name="connsiteX29" fmla="*/ 609600 w 704850"/>
                <a:gd name="connsiteY29" fmla="*/ 28575 h 59688"/>
                <a:gd name="connsiteX30" fmla="*/ 623888 w 704850"/>
                <a:gd name="connsiteY30" fmla="*/ 33338 h 59688"/>
                <a:gd name="connsiteX31" fmla="*/ 645319 w 704850"/>
                <a:gd name="connsiteY31" fmla="*/ 42863 h 59688"/>
                <a:gd name="connsiteX32" fmla="*/ 666750 w 704850"/>
                <a:gd name="connsiteY32" fmla="*/ 50007 h 59688"/>
                <a:gd name="connsiteX33" fmla="*/ 673894 w 704850"/>
                <a:gd name="connsiteY33" fmla="*/ 52388 h 59688"/>
                <a:gd name="connsiteX34" fmla="*/ 685800 w 704850"/>
                <a:gd name="connsiteY34" fmla="*/ 54769 h 59688"/>
                <a:gd name="connsiteX35" fmla="*/ 702469 w 704850"/>
                <a:gd name="connsiteY35" fmla="*/ 59532 h 59688"/>
                <a:gd name="connsiteX36" fmla="*/ 704850 w 704850"/>
                <a:gd name="connsiteY36" fmla="*/ 59532 h 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59688">
                  <a:moveTo>
                    <a:pt x="0" y="33338"/>
                  </a:moveTo>
                  <a:cubicBezTo>
                    <a:pt x="4763" y="32544"/>
                    <a:pt x="9575" y="32004"/>
                    <a:pt x="14288" y="30957"/>
                  </a:cubicBezTo>
                  <a:cubicBezTo>
                    <a:pt x="37253" y="25853"/>
                    <a:pt x="2418" y="31383"/>
                    <a:pt x="30957" y="26194"/>
                  </a:cubicBezTo>
                  <a:cubicBezTo>
                    <a:pt x="36479" y="25190"/>
                    <a:pt x="42069" y="24607"/>
                    <a:pt x="47625" y="23813"/>
                  </a:cubicBezTo>
                  <a:cubicBezTo>
                    <a:pt x="61528" y="19179"/>
                    <a:pt x="48104" y="23241"/>
                    <a:pt x="69057" y="19050"/>
                  </a:cubicBezTo>
                  <a:cubicBezTo>
                    <a:pt x="91354" y="14590"/>
                    <a:pt x="67549" y="18831"/>
                    <a:pt x="85725" y="14288"/>
                  </a:cubicBezTo>
                  <a:cubicBezTo>
                    <a:pt x="103040" y="9960"/>
                    <a:pt x="92836" y="13766"/>
                    <a:pt x="111919" y="9525"/>
                  </a:cubicBezTo>
                  <a:cubicBezTo>
                    <a:pt x="114369" y="8980"/>
                    <a:pt x="116570" y="7437"/>
                    <a:pt x="119063" y="7144"/>
                  </a:cubicBezTo>
                  <a:cubicBezTo>
                    <a:pt x="130127" y="5842"/>
                    <a:pt x="141295" y="5651"/>
                    <a:pt x="152400" y="4763"/>
                  </a:cubicBezTo>
                  <a:cubicBezTo>
                    <a:pt x="161139" y="4064"/>
                    <a:pt x="169863" y="3176"/>
                    <a:pt x="178594" y="2382"/>
                  </a:cubicBezTo>
                  <a:cubicBezTo>
                    <a:pt x="198938" y="3947"/>
                    <a:pt x="203898" y="2591"/>
                    <a:pt x="219075" y="7144"/>
                  </a:cubicBezTo>
                  <a:cubicBezTo>
                    <a:pt x="223884" y="8587"/>
                    <a:pt x="228600" y="10319"/>
                    <a:pt x="233363" y="11907"/>
                  </a:cubicBezTo>
                  <a:lnTo>
                    <a:pt x="240507" y="14288"/>
                  </a:lnTo>
                  <a:cubicBezTo>
                    <a:pt x="254324" y="23500"/>
                    <a:pt x="240886" y="16024"/>
                    <a:pt x="264319" y="21432"/>
                  </a:cubicBezTo>
                  <a:cubicBezTo>
                    <a:pt x="264323" y="21433"/>
                    <a:pt x="282176" y="27383"/>
                    <a:pt x="285750" y="28575"/>
                  </a:cubicBezTo>
                  <a:cubicBezTo>
                    <a:pt x="288131" y="29369"/>
                    <a:pt x="290433" y="30465"/>
                    <a:pt x="292894" y="30957"/>
                  </a:cubicBezTo>
                  <a:lnTo>
                    <a:pt x="304800" y="33338"/>
                  </a:lnTo>
                  <a:cubicBezTo>
                    <a:pt x="338931" y="32544"/>
                    <a:pt x="373117" y="33043"/>
                    <a:pt x="407194" y="30957"/>
                  </a:cubicBezTo>
                  <a:cubicBezTo>
                    <a:pt x="412205" y="30650"/>
                    <a:pt x="421482" y="26194"/>
                    <a:pt x="421482" y="26194"/>
                  </a:cubicBezTo>
                  <a:cubicBezTo>
                    <a:pt x="423863" y="24607"/>
                    <a:pt x="426010" y="22594"/>
                    <a:pt x="428625" y="21432"/>
                  </a:cubicBezTo>
                  <a:cubicBezTo>
                    <a:pt x="428637" y="21427"/>
                    <a:pt x="446479" y="15481"/>
                    <a:pt x="450057" y="14288"/>
                  </a:cubicBezTo>
                  <a:lnTo>
                    <a:pt x="471488" y="7144"/>
                  </a:lnTo>
                  <a:lnTo>
                    <a:pt x="478632" y="4763"/>
                  </a:lnTo>
                  <a:cubicBezTo>
                    <a:pt x="481013" y="3969"/>
                    <a:pt x="483290" y="2737"/>
                    <a:pt x="485775" y="2382"/>
                  </a:cubicBezTo>
                  <a:lnTo>
                    <a:pt x="502444" y="0"/>
                  </a:lnTo>
                  <a:cubicBezTo>
                    <a:pt x="525463" y="794"/>
                    <a:pt x="548552" y="415"/>
                    <a:pt x="571500" y="2382"/>
                  </a:cubicBezTo>
                  <a:cubicBezTo>
                    <a:pt x="576502" y="2811"/>
                    <a:pt x="581025" y="5557"/>
                    <a:pt x="585788" y="7144"/>
                  </a:cubicBezTo>
                  <a:lnTo>
                    <a:pt x="592932" y="9525"/>
                  </a:lnTo>
                  <a:cubicBezTo>
                    <a:pt x="605628" y="28571"/>
                    <a:pt x="588966" y="5560"/>
                    <a:pt x="604838" y="21432"/>
                  </a:cubicBezTo>
                  <a:cubicBezTo>
                    <a:pt x="606861" y="23455"/>
                    <a:pt x="607173" y="27058"/>
                    <a:pt x="609600" y="28575"/>
                  </a:cubicBezTo>
                  <a:cubicBezTo>
                    <a:pt x="613857" y="31236"/>
                    <a:pt x="619711" y="30553"/>
                    <a:pt x="623888" y="33338"/>
                  </a:cubicBezTo>
                  <a:cubicBezTo>
                    <a:pt x="635208" y="40884"/>
                    <a:pt x="628319" y="37196"/>
                    <a:pt x="645319" y="42863"/>
                  </a:cubicBezTo>
                  <a:lnTo>
                    <a:pt x="666750" y="50007"/>
                  </a:lnTo>
                  <a:cubicBezTo>
                    <a:pt x="669131" y="50801"/>
                    <a:pt x="671433" y="51896"/>
                    <a:pt x="673894" y="52388"/>
                  </a:cubicBezTo>
                  <a:cubicBezTo>
                    <a:pt x="677863" y="53182"/>
                    <a:pt x="681874" y="53787"/>
                    <a:pt x="685800" y="54769"/>
                  </a:cubicBezTo>
                  <a:cubicBezTo>
                    <a:pt x="703966" y="59310"/>
                    <a:pt x="680186" y="55074"/>
                    <a:pt x="702469" y="59532"/>
                  </a:cubicBezTo>
                  <a:cubicBezTo>
                    <a:pt x="703247" y="59688"/>
                    <a:pt x="704056" y="59532"/>
                    <a:pt x="704850" y="5953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3" name="Group 102"/>
          <p:cNvGrpSpPr/>
          <p:nvPr/>
        </p:nvGrpSpPr>
        <p:grpSpPr>
          <a:xfrm>
            <a:off x="6534626" y="2407284"/>
            <a:ext cx="826294" cy="755630"/>
            <a:chOff x="7172801" y="2724149"/>
            <a:chExt cx="826294" cy="755630"/>
          </a:xfrm>
        </p:grpSpPr>
        <p:cxnSp>
          <p:nvCxnSpPr>
            <p:cNvPr id="104" name="Straight Connector 103"/>
            <p:cNvCxnSpPr/>
            <p:nvPr/>
          </p:nvCxnSpPr>
          <p:spPr>
            <a:xfrm>
              <a:off x="7175183" y="2855119"/>
              <a:ext cx="1" cy="488156"/>
            </a:xfrm>
            <a:prstGeom prst="line">
              <a:avLst/>
            </a:prstGeom>
            <a:ln>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175183" y="3338513"/>
              <a:ext cx="696912" cy="793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7246620" y="3227378"/>
              <a:ext cx="1905" cy="11589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7384256" y="3218647"/>
              <a:ext cx="2065" cy="12700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7524433" y="3240083"/>
              <a:ext cx="317" cy="100811"/>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58100" y="3213086"/>
              <a:ext cx="475" cy="13257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7779544" y="3230556"/>
              <a:ext cx="477" cy="11510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844313" y="3202780"/>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t</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113" name="TextBox 112"/>
            <p:cNvSpPr txBox="1"/>
            <p:nvPr/>
          </p:nvSpPr>
          <p:spPr>
            <a:xfrm>
              <a:off x="7208520" y="2724149"/>
              <a:ext cx="154782" cy="276999"/>
            </a:xfrm>
            <a:prstGeom prst="rect">
              <a:avLst/>
            </a:prstGeom>
            <a:noFill/>
          </p:spPr>
          <p:txBody>
            <a:bodyPr wrap="square" rtlCol="0">
              <a:spAutoFit/>
            </a:bodyPr>
            <a:lstStyle/>
            <a:p>
              <a:pPr algn="ctr"/>
              <a:r>
                <a:rPr lang="en-US" altLang="zh-CN" sz="1200" i="1" dirty="0" smtClean="0">
                  <a:solidFill>
                    <a:schemeClr val="accent5"/>
                  </a:solidFill>
                  <a:latin typeface="Times New Roman" panose="02020603050405020304" pitchFamily="18" charset="0"/>
                  <a:cs typeface="Times New Roman" panose="02020603050405020304" pitchFamily="18" charset="0"/>
                </a:rPr>
                <a:t>g</a:t>
              </a:r>
              <a:endParaRPr lang="zh-CN" altLang="en-US" sz="1200" i="1" dirty="0">
                <a:solidFill>
                  <a:schemeClr val="accent5"/>
                </a:solidFill>
                <a:latin typeface="Times New Roman" panose="02020603050405020304" pitchFamily="18" charset="0"/>
                <a:cs typeface="Times New Roman" panose="02020603050405020304" pitchFamily="18" charset="0"/>
              </a:endParaRPr>
            </a:p>
          </p:txBody>
        </p:sp>
        <p:sp>
          <p:nvSpPr>
            <p:cNvPr id="114" name="Freeform 113"/>
            <p:cNvSpPr/>
            <p:nvPr/>
          </p:nvSpPr>
          <p:spPr>
            <a:xfrm>
              <a:off x="7172801" y="3209915"/>
              <a:ext cx="704850" cy="59688"/>
            </a:xfrm>
            <a:custGeom>
              <a:avLst/>
              <a:gdLst>
                <a:gd name="connsiteX0" fmla="*/ 0 w 704850"/>
                <a:gd name="connsiteY0" fmla="*/ 33338 h 59688"/>
                <a:gd name="connsiteX1" fmla="*/ 14288 w 704850"/>
                <a:gd name="connsiteY1" fmla="*/ 30957 h 59688"/>
                <a:gd name="connsiteX2" fmla="*/ 30957 w 704850"/>
                <a:gd name="connsiteY2" fmla="*/ 26194 h 59688"/>
                <a:gd name="connsiteX3" fmla="*/ 47625 w 704850"/>
                <a:gd name="connsiteY3" fmla="*/ 23813 h 59688"/>
                <a:gd name="connsiteX4" fmla="*/ 69057 w 704850"/>
                <a:gd name="connsiteY4" fmla="*/ 19050 h 59688"/>
                <a:gd name="connsiteX5" fmla="*/ 85725 w 704850"/>
                <a:gd name="connsiteY5" fmla="*/ 14288 h 59688"/>
                <a:gd name="connsiteX6" fmla="*/ 111919 w 704850"/>
                <a:gd name="connsiteY6" fmla="*/ 9525 h 59688"/>
                <a:gd name="connsiteX7" fmla="*/ 119063 w 704850"/>
                <a:gd name="connsiteY7" fmla="*/ 7144 h 59688"/>
                <a:gd name="connsiteX8" fmla="*/ 152400 w 704850"/>
                <a:gd name="connsiteY8" fmla="*/ 4763 h 59688"/>
                <a:gd name="connsiteX9" fmla="*/ 178594 w 704850"/>
                <a:gd name="connsiteY9" fmla="*/ 2382 h 59688"/>
                <a:gd name="connsiteX10" fmla="*/ 219075 w 704850"/>
                <a:gd name="connsiteY10" fmla="*/ 7144 h 59688"/>
                <a:gd name="connsiteX11" fmla="*/ 233363 w 704850"/>
                <a:gd name="connsiteY11" fmla="*/ 11907 h 59688"/>
                <a:gd name="connsiteX12" fmla="*/ 240507 w 704850"/>
                <a:gd name="connsiteY12" fmla="*/ 14288 h 59688"/>
                <a:gd name="connsiteX13" fmla="*/ 264319 w 704850"/>
                <a:gd name="connsiteY13" fmla="*/ 21432 h 59688"/>
                <a:gd name="connsiteX14" fmla="*/ 285750 w 704850"/>
                <a:gd name="connsiteY14" fmla="*/ 28575 h 59688"/>
                <a:gd name="connsiteX15" fmla="*/ 292894 w 704850"/>
                <a:gd name="connsiteY15" fmla="*/ 30957 h 59688"/>
                <a:gd name="connsiteX16" fmla="*/ 304800 w 704850"/>
                <a:gd name="connsiteY16" fmla="*/ 33338 h 59688"/>
                <a:gd name="connsiteX17" fmla="*/ 407194 w 704850"/>
                <a:gd name="connsiteY17" fmla="*/ 30957 h 59688"/>
                <a:gd name="connsiteX18" fmla="*/ 421482 w 704850"/>
                <a:gd name="connsiteY18" fmla="*/ 26194 h 59688"/>
                <a:gd name="connsiteX19" fmla="*/ 428625 w 704850"/>
                <a:gd name="connsiteY19" fmla="*/ 21432 h 59688"/>
                <a:gd name="connsiteX20" fmla="*/ 450057 w 704850"/>
                <a:gd name="connsiteY20" fmla="*/ 14288 h 59688"/>
                <a:gd name="connsiteX21" fmla="*/ 471488 w 704850"/>
                <a:gd name="connsiteY21" fmla="*/ 7144 h 59688"/>
                <a:gd name="connsiteX22" fmla="*/ 478632 w 704850"/>
                <a:gd name="connsiteY22" fmla="*/ 4763 h 59688"/>
                <a:gd name="connsiteX23" fmla="*/ 485775 w 704850"/>
                <a:gd name="connsiteY23" fmla="*/ 2382 h 59688"/>
                <a:gd name="connsiteX24" fmla="*/ 502444 w 704850"/>
                <a:gd name="connsiteY24" fmla="*/ 0 h 59688"/>
                <a:gd name="connsiteX25" fmla="*/ 571500 w 704850"/>
                <a:gd name="connsiteY25" fmla="*/ 2382 h 59688"/>
                <a:gd name="connsiteX26" fmla="*/ 585788 w 704850"/>
                <a:gd name="connsiteY26" fmla="*/ 7144 h 59688"/>
                <a:gd name="connsiteX27" fmla="*/ 592932 w 704850"/>
                <a:gd name="connsiteY27" fmla="*/ 9525 h 59688"/>
                <a:gd name="connsiteX28" fmla="*/ 604838 w 704850"/>
                <a:gd name="connsiteY28" fmla="*/ 21432 h 59688"/>
                <a:gd name="connsiteX29" fmla="*/ 609600 w 704850"/>
                <a:gd name="connsiteY29" fmla="*/ 28575 h 59688"/>
                <a:gd name="connsiteX30" fmla="*/ 623888 w 704850"/>
                <a:gd name="connsiteY30" fmla="*/ 33338 h 59688"/>
                <a:gd name="connsiteX31" fmla="*/ 645319 w 704850"/>
                <a:gd name="connsiteY31" fmla="*/ 42863 h 59688"/>
                <a:gd name="connsiteX32" fmla="*/ 666750 w 704850"/>
                <a:gd name="connsiteY32" fmla="*/ 50007 h 59688"/>
                <a:gd name="connsiteX33" fmla="*/ 673894 w 704850"/>
                <a:gd name="connsiteY33" fmla="*/ 52388 h 59688"/>
                <a:gd name="connsiteX34" fmla="*/ 685800 w 704850"/>
                <a:gd name="connsiteY34" fmla="*/ 54769 h 59688"/>
                <a:gd name="connsiteX35" fmla="*/ 702469 w 704850"/>
                <a:gd name="connsiteY35" fmla="*/ 59532 h 59688"/>
                <a:gd name="connsiteX36" fmla="*/ 704850 w 704850"/>
                <a:gd name="connsiteY36" fmla="*/ 59532 h 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59688">
                  <a:moveTo>
                    <a:pt x="0" y="33338"/>
                  </a:moveTo>
                  <a:cubicBezTo>
                    <a:pt x="4763" y="32544"/>
                    <a:pt x="9575" y="32004"/>
                    <a:pt x="14288" y="30957"/>
                  </a:cubicBezTo>
                  <a:cubicBezTo>
                    <a:pt x="37253" y="25853"/>
                    <a:pt x="2418" y="31383"/>
                    <a:pt x="30957" y="26194"/>
                  </a:cubicBezTo>
                  <a:cubicBezTo>
                    <a:pt x="36479" y="25190"/>
                    <a:pt x="42069" y="24607"/>
                    <a:pt x="47625" y="23813"/>
                  </a:cubicBezTo>
                  <a:cubicBezTo>
                    <a:pt x="61528" y="19179"/>
                    <a:pt x="48104" y="23241"/>
                    <a:pt x="69057" y="19050"/>
                  </a:cubicBezTo>
                  <a:cubicBezTo>
                    <a:pt x="91354" y="14590"/>
                    <a:pt x="67549" y="18831"/>
                    <a:pt x="85725" y="14288"/>
                  </a:cubicBezTo>
                  <a:cubicBezTo>
                    <a:pt x="103040" y="9960"/>
                    <a:pt x="92836" y="13766"/>
                    <a:pt x="111919" y="9525"/>
                  </a:cubicBezTo>
                  <a:cubicBezTo>
                    <a:pt x="114369" y="8980"/>
                    <a:pt x="116570" y="7437"/>
                    <a:pt x="119063" y="7144"/>
                  </a:cubicBezTo>
                  <a:cubicBezTo>
                    <a:pt x="130127" y="5842"/>
                    <a:pt x="141295" y="5651"/>
                    <a:pt x="152400" y="4763"/>
                  </a:cubicBezTo>
                  <a:cubicBezTo>
                    <a:pt x="161139" y="4064"/>
                    <a:pt x="169863" y="3176"/>
                    <a:pt x="178594" y="2382"/>
                  </a:cubicBezTo>
                  <a:cubicBezTo>
                    <a:pt x="198938" y="3947"/>
                    <a:pt x="203898" y="2591"/>
                    <a:pt x="219075" y="7144"/>
                  </a:cubicBezTo>
                  <a:cubicBezTo>
                    <a:pt x="223884" y="8587"/>
                    <a:pt x="228600" y="10319"/>
                    <a:pt x="233363" y="11907"/>
                  </a:cubicBezTo>
                  <a:lnTo>
                    <a:pt x="240507" y="14288"/>
                  </a:lnTo>
                  <a:cubicBezTo>
                    <a:pt x="254324" y="23500"/>
                    <a:pt x="240886" y="16024"/>
                    <a:pt x="264319" y="21432"/>
                  </a:cubicBezTo>
                  <a:cubicBezTo>
                    <a:pt x="264323" y="21433"/>
                    <a:pt x="282176" y="27383"/>
                    <a:pt x="285750" y="28575"/>
                  </a:cubicBezTo>
                  <a:cubicBezTo>
                    <a:pt x="288131" y="29369"/>
                    <a:pt x="290433" y="30465"/>
                    <a:pt x="292894" y="30957"/>
                  </a:cubicBezTo>
                  <a:lnTo>
                    <a:pt x="304800" y="33338"/>
                  </a:lnTo>
                  <a:cubicBezTo>
                    <a:pt x="338931" y="32544"/>
                    <a:pt x="373117" y="33043"/>
                    <a:pt x="407194" y="30957"/>
                  </a:cubicBezTo>
                  <a:cubicBezTo>
                    <a:pt x="412205" y="30650"/>
                    <a:pt x="421482" y="26194"/>
                    <a:pt x="421482" y="26194"/>
                  </a:cubicBezTo>
                  <a:cubicBezTo>
                    <a:pt x="423863" y="24607"/>
                    <a:pt x="426010" y="22594"/>
                    <a:pt x="428625" y="21432"/>
                  </a:cubicBezTo>
                  <a:cubicBezTo>
                    <a:pt x="428637" y="21427"/>
                    <a:pt x="446479" y="15481"/>
                    <a:pt x="450057" y="14288"/>
                  </a:cubicBezTo>
                  <a:lnTo>
                    <a:pt x="471488" y="7144"/>
                  </a:lnTo>
                  <a:lnTo>
                    <a:pt x="478632" y="4763"/>
                  </a:lnTo>
                  <a:cubicBezTo>
                    <a:pt x="481013" y="3969"/>
                    <a:pt x="483290" y="2737"/>
                    <a:pt x="485775" y="2382"/>
                  </a:cubicBezTo>
                  <a:lnTo>
                    <a:pt x="502444" y="0"/>
                  </a:lnTo>
                  <a:cubicBezTo>
                    <a:pt x="525463" y="794"/>
                    <a:pt x="548552" y="415"/>
                    <a:pt x="571500" y="2382"/>
                  </a:cubicBezTo>
                  <a:cubicBezTo>
                    <a:pt x="576502" y="2811"/>
                    <a:pt x="581025" y="5557"/>
                    <a:pt x="585788" y="7144"/>
                  </a:cubicBezTo>
                  <a:lnTo>
                    <a:pt x="592932" y="9525"/>
                  </a:lnTo>
                  <a:cubicBezTo>
                    <a:pt x="605628" y="28571"/>
                    <a:pt x="588966" y="5560"/>
                    <a:pt x="604838" y="21432"/>
                  </a:cubicBezTo>
                  <a:cubicBezTo>
                    <a:pt x="606861" y="23455"/>
                    <a:pt x="607173" y="27058"/>
                    <a:pt x="609600" y="28575"/>
                  </a:cubicBezTo>
                  <a:cubicBezTo>
                    <a:pt x="613857" y="31236"/>
                    <a:pt x="619711" y="30553"/>
                    <a:pt x="623888" y="33338"/>
                  </a:cubicBezTo>
                  <a:cubicBezTo>
                    <a:pt x="635208" y="40884"/>
                    <a:pt x="628319" y="37196"/>
                    <a:pt x="645319" y="42863"/>
                  </a:cubicBezTo>
                  <a:lnTo>
                    <a:pt x="666750" y="50007"/>
                  </a:lnTo>
                  <a:cubicBezTo>
                    <a:pt x="669131" y="50801"/>
                    <a:pt x="671433" y="51896"/>
                    <a:pt x="673894" y="52388"/>
                  </a:cubicBezTo>
                  <a:cubicBezTo>
                    <a:pt x="677863" y="53182"/>
                    <a:pt x="681874" y="53787"/>
                    <a:pt x="685800" y="54769"/>
                  </a:cubicBezTo>
                  <a:cubicBezTo>
                    <a:pt x="703966" y="59310"/>
                    <a:pt x="680186" y="55074"/>
                    <a:pt x="702469" y="59532"/>
                  </a:cubicBezTo>
                  <a:cubicBezTo>
                    <a:pt x="703247" y="59688"/>
                    <a:pt x="704056" y="59532"/>
                    <a:pt x="704850" y="5953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29" name="TextBox 128"/>
          <p:cNvSpPr txBox="1"/>
          <p:nvPr/>
        </p:nvSpPr>
        <p:spPr>
          <a:xfrm>
            <a:off x="9558336" y="2551112"/>
            <a:ext cx="1566863" cy="369332"/>
          </a:xfrm>
          <a:prstGeom prst="rect">
            <a:avLst/>
          </a:prstGeom>
          <a:noFill/>
        </p:spPr>
        <p:txBody>
          <a:bodyPr wrap="square" rtlCol="0">
            <a:spAutoFit/>
          </a:bodyPr>
          <a:lstStyle/>
          <a:p>
            <a:r>
              <a:rPr lang="en-US" altLang="zh-CN" dirty="0" smtClean="0"/>
              <a:t>LOAD REPORT</a:t>
            </a:r>
            <a:endParaRPr lang="zh-CN" altLang="en-US" dirty="0"/>
          </a:p>
        </p:txBody>
      </p:sp>
      <p:sp>
        <p:nvSpPr>
          <p:cNvPr id="131" name="TextBox 130"/>
          <p:cNvSpPr txBox="1"/>
          <p:nvPr/>
        </p:nvSpPr>
        <p:spPr>
          <a:xfrm>
            <a:off x="9553575" y="3294062"/>
            <a:ext cx="1633537" cy="369332"/>
          </a:xfrm>
          <a:prstGeom prst="rect">
            <a:avLst/>
          </a:prstGeom>
          <a:noFill/>
        </p:spPr>
        <p:txBody>
          <a:bodyPr wrap="square" rtlCol="0">
            <a:spAutoFit/>
          </a:bodyPr>
          <a:lstStyle/>
          <a:p>
            <a:r>
              <a:rPr lang="en-US" altLang="zh-CN" dirty="0" smtClean="0"/>
              <a:t>EMPTY REPORT</a:t>
            </a:r>
            <a:endParaRPr lang="zh-CN" altLang="en-US" dirty="0"/>
          </a:p>
        </p:txBody>
      </p:sp>
      <p:sp>
        <p:nvSpPr>
          <p:cNvPr id="134" name="Right Arrow 133"/>
          <p:cNvSpPr/>
          <p:nvPr/>
        </p:nvSpPr>
        <p:spPr>
          <a:xfrm>
            <a:off x="9105900" y="2622550"/>
            <a:ext cx="3048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Right Arrow 135"/>
          <p:cNvSpPr/>
          <p:nvPr/>
        </p:nvSpPr>
        <p:spPr>
          <a:xfrm>
            <a:off x="9121775" y="3346450"/>
            <a:ext cx="3048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TextBox 136"/>
          <p:cNvSpPr txBox="1"/>
          <p:nvPr/>
        </p:nvSpPr>
        <p:spPr>
          <a:xfrm>
            <a:off x="431800" y="2208212"/>
            <a:ext cx="868363" cy="369332"/>
          </a:xfrm>
          <a:prstGeom prst="rect">
            <a:avLst/>
          </a:prstGeom>
          <a:noFill/>
        </p:spPr>
        <p:txBody>
          <a:bodyPr wrap="square" rtlCol="0">
            <a:spAutoFit/>
          </a:bodyPr>
          <a:lstStyle/>
          <a:p>
            <a:r>
              <a:rPr lang="en-US" altLang="zh-CN" dirty="0" smtClean="0"/>
              <a:t>Sensor</a:t>
            </a:r>
            <a:endParaRPr lang="zh-CN" altLang="en-US" dirty="0"/>
          </a:p>
        </p:txBody>
      </p:sp>
      <p:sp>
        <p:nvSpPr>
          <p:cNvPr id="118" name="Rounded Rectangle 117"/>
          <p:cNvSpPr/>
          <p:nvPr/>
        </p:nvSpPr>
        <p:spPr>
          <a:xfrm>
            <a:off x="7264400" y="1561020"/>
            <a:ext cx="635000" cy="66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One</a:t>
            </a:r>
            <a:endParaRPr lang="en-US" altLang="zh-CN" sz="1100" b="1" dirty="0" smtClean="0">
              <a:solidFill>
                <a:schemeClr val="tx1"/>
              </a:solidFill>
            </a:endParaRPr>
          </a:p>
          <a:p>
            <a:pPr algn="ctr"/>
            <a:r>
              <a:rPr lang="en-US" altLang="zh-CN" sz="1100" b="1" dirty="0" smtClean="0">
                <a:solidFill>
                  <a:schemeClr val="tx1"/>
                </a:solidFill>
              </a:rPr>
              <a:t>Shot</a:t>
            </a:r>
            <a:endParaRPr lang="en-US" altLang="zh-CN" sz="1100" b="1" dirty="0" smtClean="0">
              <a:solidFill>
                <a:schemeClr val="tx1"/>
              </a:solidFill>
            </a:endParaRPr>
          </a:p>
          <a:p>
            <a:pPr algn="ctr"/>
            <a:r>
              <a:rPr lang="en-US" altLang="zh-CN" sz="1100" b="1" dirty="0" smtClean="0">
                <a:solidFill>
                  <a:schemeClr val="tx1"/>
                </a:solidFill>
              </a:rPr>
              <a:t>Zero</a:t>
            </a:r>
            <a:endParaRPr lang="en-US" altLang="zh-CN" sz="1100" b="1" dirty="0" smtClean="0">
              <a:solidFill>
                <a:schemeClr val="tx1"/>
              </a:solidFill>
            </a:endParaRPr>
          </a:p>
        </p:txBody>
      </p:sp>
      <p:cxnSp>
        <p:nvCxnSpPr>
          <p:cNvPr id="119" name="Straight Arrow Connector 118"/>
          <p:cNvCxnSpPr>
            <a:stCxn id="55" idx="3"/>
            <a:endCxn id="118" idx="1"/>
          </p:cNvCxnSpPr>
          <p:nvPr/>
        </p:nvCxnSpPr>
        <p:spPr>
          <a:xfrm>
            <a:off x="6979920" y="1888680"/>
            <a:ext cx="284480"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9300" cy="600075"/>
          </a:xfrm>
        </p:spPr>
        <p:txBody>
          <a:bodyPr>
            <a:normAutofit fontScale="90000"/>
          </a:bodyPr>
          <a:lstStyle/>
          <a:p>
            <a:r>
              <a:rPr lang="en-US" altLang="zh-CN" dirty="0" smtClean="0"/>
              <a:t>Weight Sensor – </a:t>
            </a:r>
            <a:r>
              <a:rPr lang="en-US" altLang="zh-CN" b="1" dirty="0" smtClean="0"/>
              <a:t>ADC CS5532/34-BS - Configuration</a:t>
            </a:r>
            <a:endParaRPr lang="zh-CN" altLang="en-US" b="1" dirty="0"/>
          </a:p>
        </p:txBody>
      </p:sp>
      <p:sp>
        <p:nvSpPr>
          <p:cNvPr id="3" name="Content Placeholder 2"/>
          <p:cNvSpPr>
            <a:spLocks noGrp="1"/>
          </p:cNvSpPr>
          <p:nvPr>
            <p:ph idx="1"/>
          </p:nvPr>
        </p:nvSpPr>
        <p:spPr>
          <a:xfrm>
            <a:off x="317500" y="1825625"/>
            <a:ext cx="11518900" cy="4351338"/>
          </a:xfrm>
        </p:spPr>
        <p:txBody>
          <a:bodyPr>
            <a:noAutofit/>
          </a:bodyPr>
          <a:lstStyle/>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endParaRPr lang="en-US" altLang="zh-CN" sz="1200" dirty="0" smtClean="0"/>
          </a:p>
          <a:p>
            <a:pPr>
              <a:buNone/>
            </a:pPr>
            <a:r>
              <a:rPr lang="en-US" altLang="zh-CN" sz="1200" dirty="0" err="1" smtClean="0">
                <a:solidFill>
                  <a:schemeClr val="accent1">
                    <a:lumMod val="50000"/>
                  </a:schemeClr>
                </a:solidFill>
              </a:rPr>
              <a:t>WeightSensorAdcSampleFreq</a:t>
            </a:r>
            <a:r>
              <a:rPr lang="en-US" altLang="zh-CN" sz="1200" dirty="0" smtClean="0">
                <a:solidFill>
                  <a:schemeClr val="accent1">
                    <a:lumMod val="50000"/>
                  </a:schemeClr>
                </a:solidFill>
              </a:rPr>
              <a:t> = ADC_AMPLIFIER_WORDRATE_15SPS;  //0:120sps  1:60sps  2:30sps  3:15sps  4:7.5sps  8:3840sps  9:1920sps  10:960sps  11:480sps  12:240sps</a:t>
            </a:r>
            <a:endParaRPr lang="en-US" altLang="zh-CN" sz="1200" dirty="0" smtClean="0">
              <a:solidFill>
                <a:schemeClr val="accent1">
                  <a:lumMod val="50000"/>
                </a:schemeClr>
              </a:solidFill>
            </a:endParaRPr>
          </a:p>
          <a:p>
            <a:pPr>
              <a:buNone/>
            </a:pPr>
            <a:r>
              <a:rPr lang="en-US" altLang="zh-CN" sz="1200" dirty="0" err="1" smtClean="0">
                <a:solidFill>
                  <a:schemeClr val="accent1">
                    <a:lumMod val="50000"/>
                  </a:schemeClr>
                </a:solidFill>
              </a:rPr>
              <a:t>WeightSensorAdcGain</a:t>
            </a:r>
            <a:r>
              <a:rPr lang="en-US" altLang="zh-CN" sz="1200" dirty="0" smtClean="0">
                <a:solidFill>
                  <a:schemeClr val="accent1">
                    <a:lumMod val="50000"/>
                  </a:schemeClr>
                </a:solidFill>
              </a:rPr>
              <a:t> = ADC_AMPLIFIER_GAIN_64X;                               //0:X1  1:X2  2:X4  3:X8  4:X16  5:X32  6:X64</a:t>
            </a:r>
            <a:endParaRPr lang="en-US" altLang="zh-CN" sz="1200" dirty="0" smtClean="0">
              <a:solidFill>
                <a:schemeClr val="accent1">
                  <a:lumMod val="50000"/>
                </a:schemeClr>
              </a:solidFill>
            </a:endParaRPr>
          </a:p>
          <a:p>
            <a:pPr>
              <a:buNone/>
            </a:pPr>
            <a:r>
              <a:rPr lang="en-US" altLang="zh-CN" sz="1200" dirty="0" err="1" smtClean="0">
                <a:solidFill>
                  <a:schemeClr val="accent1">
                    <a:lumMod val="50000"/>
                  </a:schemeClr>
                </a:solidFill>
              </a:rPr>
              <a:t>WeightSensorAdcBitwidth</a:t>
            </a:r>
            <a:r>
              <a:rPr lang="en-US" altLang="zh-CN" sz="1200" dirty="0" smtClean="0">
                <a:solidFill>
                  <a:schemeClr val="accent1">
                    <a:lumMod val="50000"/>
                  </a:schemeClr>
                </a:solidFill>
              </a:rPr>
              <a:t> = </a:t>
            </a:r>
            <a:r>
              <a:rPr lang="en-US" altLang="zh-CN" sz="1200" dirty="0" err="1" smtClean="0">
                <a:solidFill>
                  <a:schemeClr val="accent1">
                    <a:lumMod val="50000"/>
                  </a:schemeClr>
                </a:solidFill>
              </a:rPr>
              <a:t>SpsGainToBitwidthMapping</a:t>
            </a:r>
            <a:r>
              <a:rPr lang="en-US" altLang="zh-CN" sz="1200" dirty="0" smtClean="0">
                <a:solidFill>
                  <a:schemeClr val="accent1">
                    <a:lumMod val="50000"/>
                  </a:schemeClr>
                </a:solidFill>
              </a:rPr>
              <a:t>(</a:t>
            </a:r>
            <a:r>
              <a:rPr lang="en-US" altLang="zh-CN" sz="1200" dirty="0" err="1" smtClean="0">
                <a:solidFill>
                  <a:schemeClr val="accent1">
                    <a:lumMod val="50000"/>
                  </a:schemeClr>
                </a:solidFill>
              </a:rPr>
              <a:t>WeightSensorAdcSampleFreq</a:t>
            </a:r>
            <a:r>
              <a:rPr lang="en-US" altLang="zh-CN" sz="1200" dirty="0" smtClean="0">
                <a:solidFill>
                  <a:schemeClr val="accent1">
                    <a:lumMod val="50000"/>
                  </a:schemeClr>
                </a:solidFill>
              </a:rPr>
              <a:t>, </a:t>
            </a:r>
            <a:r>
              <a:rPr lang="en-US" altLang="zh-CN" sz="1200" dirty="0" err="1" smtClean="0">
                <a:solidFill>
                  <a:schemeClr val="accent1">
                    <a:lumMod val="50000"/>
                  </a:schemeClr>
                </a:solidFill>
              </a:rPr>
              <a:t>WeightSensorAdcGain</a:t>
            </a:r>
            <a:r>
              <a:rPr lang="en-US" altLang="zh-CN" sz="1200" dirty="0" smtClean="0">
                <a:solidFill>
                  <a:schemeClr val="accent1">
                    <a:lumMod val="50000"/>
                  </a:schemeClr>
                </a:solidFill>
              </a:rPr>
              <a:t>);</a:t>
            </a:r>
            <a:endParaRPr lang="zh-CN" altLang="en-US" sz="1200" dirty="0">
              <a:solidFill>
                <a:schemeClr val="accent1">
                  <a:lumMod val="50000"/>
                </a:schemeClr>
              </a:solidFill>
            </a:endParaRPr>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2050" name="Picture 2"/>
          <p:cNvPicPr>
            <a:picLocks noChangeAspect="1" noChangeArrowheads="1"/>
          </p:cNvPicPr>
          <p:nvPr/>
        </p:nvPicPr>
        <p:blipFill>
          <a:blip r:embed="rId1" cstate="print"/>
          <a:srcRect/>
          <a:stretch>
            <a:fillRect/>
          </a:stretch>
        </p:blipFill>
        <p:spPr bwMode="auto">
          <a:xfrm>
            <a:off x="508000" y="1701800"/>
            <a:ext cx="7107542" cy="2794000"/>
          </a:xfrm>
          <a:prstGeom prst="rect">
            <a:avLst/>
          </a:prstGeom>
          <a:noFill/>
          <a:ln w="9525">
            <a:noFill/>
            <a:miter lim="800000"/>
            <a:headEnd/>
            <a:tailEnd/>
          </a:ln>
          <a:effectLst/>
        </p:spPr>
      </p:pic>
      <p:sp>
        <p:nvSpPr>
          <p:cNvPr id="8" name="Rounded Rectangle 7"/>
          <p:cNvSpPr/>
          <p:nvPr/>
        </p:nvSpPr>
        <p:spPr>
          <a:xfrm>
            <a:off x="2603500" y="2755900"/>
            <a:ext cx="800100" cy="279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5175"/>
          </a:xfrm>
        </p:spPr>
        <p:txBody>
          <a:bodyPr/>
          <a:lstStyle/>
          <a:p>
            <a:r>
              <a:rPr lang="en-US" altLang="zh-CN" dirty="0" smtClean="0"/>
              <a:t>Weight Sensor – </a:t>
            </a:r>
            <a:r>
              <a:rPr lang="en-US" altLang="zh-CN" b="1" dirty="0" smtClean="0"/>
              <a:t>Calibration Algorithm</a:t>
            </a:r>
            <a:endParaRPr lang="zh-CN" alt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dirty="0" smtClean="0">
                <a:sym typeface="+mn-ea"/>
              </a:rPr>
              <a:t>© - FEATURE DESCRIPTION</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cxnSp>
        <p:nvCxnSpPr>
          <p:cNvPr id="8" name="Straight Connector 7"/>
          <p:cNvCxnSpPr/>
          <p:nvPr/>
        </p:nvCxnSpPr>
        <p:spPr>
          <a:xfrm>
            <a:off x="4711700" y="5003800"/>
            <a:ext cx="5041900" cy="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699000" y="1701800"/>
            <a:ext cx="0" cy="330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00" y="2870200"/>
            <a:ext cx="3594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3900" y="2654301"/>
            <a:ext cx="3822700" cy="307777"/>
          </a:xfrm>
          <a:prstGeom prst="rect">
            <a:avLst/>
          </a:prstGeom>
          <a:noFill/>
        </p:spPr>
        <p:txBody>
          <a:bodyPr wrap="square" rtlCol="0">
            <a:spAutoFit/>
          </a:bodyPr>
          <a:lstStyle/>
          <a:p>
            <a:pPr algn="r"/>
            <a:r>
              <a:rPr lang="en-US" altLang="zh-CN" sz="1400" dirty="0" err="1" smtClean="0"/>
              <a:t>WeightSensorCalibrationFullWeight</a:t>
            </a:r>
            <a:r>
              <a:rPr lang="en-US" altLang="zh-CN" sz="1400" dirty="0" smtClean="0"/>
              <a:t> = 1000.00g</a:t>
            </a:r>
            <a:endParaRPr lang="zh-CN" altLang="en-US" sz="1400" dirty="0"/>
          </a:p>
        </p:txBody>
      </p:sp>
      <p:sp>
        <p:nvSpPr>
          <p:cNvPr id="16" name="Oval 15"/>
          <p:cNvSpPr/>
          <p:nvPr/>
        </p:nvSpPr>
        <p:spPr>
          <a:xfrm>
            <a:off x="8267700" y="2806700"/>
            <a:ext cx="109538" cy="1095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p:cNvSpPr/>
          <p:nvPr/>
        </p:nvSpPr>
        <p:spPr>
          <a:xfrm>
            <a:off x="5952173" y="4946968"/>
            <a:ext cx="109538" cy="1095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Straight Connector 18"/>
          <p:cNvCxnSpPr/>
          <p:nvPr/>
        </p:nvCxnSpPr>
        <p:spPr>
          <a:xfrm flipV="1">
            <a:off x="5778500" y="2273301"/>
            <a:ext cx="3167380" cy="2933699"/>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81400" y="1574800"/>
            <a:ext cx="1054100" cy="369332"/>
          </a:xfrm>
          <a:prstGeom prst="rect">
            <a:avLst/>
          </a:prstGeom>
          <a:noFill/>
        </p:spPr>
        <p:txBody>
          <a:bodyPr wrap="square" rtlCol="0">
            <a:spAutoFit/>
          </a:bodyPr>
          <a:lstStyle/>
          <a:p>
            <a:r>
              <a:rPr lang="en-US" altLang="zh-CN" dirty="0" smtClean="0"/>
              <a:t>Weight(g)</a:t>
            </a:r>
            <a:endParaRPr lang="zh-CN" altLang="en-US" dirty="0"/>
          </a:p>
        </p:txBody>
      </p:sp>
      <p:sp>
        <p:nvSpPr>
          <p:cNvPr id="22" name="TextBox 21"/>
          <p:cNvSpPr txBox="1"/>
          <p:nvPr/>
        </p:nvSpPr>
        <p:spPr>
          <a:xfrm>
            <a:off x="9194800" y="5041900"/>
            <a:ext cx="1524000" cy="369332"/>
          </a:xfrm>
          <a:prstGeom prst="rect">
            <a:avLst/>
          </a:prstGeom>
          <a:noFill/>
        </p:spPr>
        <p:txBody>
          <a:bodyPr wrap="square" rtlCol="0">
            <a:spAutoFit/>
          </a:bodyPr>
          <a:lstStyle/>
          <a:p>
            <a:r>
              <a:rPr lang="en-US" altLang="zh-CN" dirty="0" smtClean="0"/>
              <a:t>ADC value</a:t>
            </a:r>
            <a:endParaRPr lang="zh-CN" altLang="en-US" dirty="0"/>
          </a:p>
        </p:txBody>
      </p:sp>
      <p:sp>
        <p:nvSpPr>
          <p:cNvPr id="23" name="TextBox 22"/>
          <p:cNvSpPr txBox="1"/>
          <p:nvPr/>
        </p:nvSpPr>
        <p:spPr>
          <a:xfrm>
            <a:off x="3581400" y="4787900"/>
            <a:ext cx="1079500" cy="369332"/>
          </a:xfrm>
          <a:prstGeom prst="rect">
            <a:avLst/>
          </a:prstGeom>
          <a:noFill/>
        </p:spPr>
        <p:txBody>
          <a:bodyPr wrap="square" rtlCol="0">
            <a:spAutoFit/>
          </a:bodyPr>
          <a:lstStyle/>
          <a:p>
            <a:pPr algn="r"/>
            <a:r>
              <a:rPr lang="en-US" altLang="zh-CN" dirty="0" smtClean="0"/>
              <a:t> 0.00g</a:t>
            </a:r>
            <a:endParaRPr lang="zh-CN" altLang="en-US" dirty="0"/>
          </a:p>
        </p:txBody>
      </p:sp>
      <p:cxnSp>
        <p:nvCxnSpPr>
          <p:cNvPr id="25" name="Straight Connector 24"/>
          <p:cNvCxnSpPr/>
          <p:nvPr/>
        </p:nvCxnSpPr>
        <p:spPr>
          <a:xfrm>
            <a:off x="6007100" y="4864100"/>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323580" y="2738120"/>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318183" y="3020060"/>
            <a:ext cx="3810" cy="19773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331200" y="4864100"/>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200900" y="3896360"/>
            <a:ext cx="1" cy="1112520"/>
          </a:xfrm>
          <a:prstGeom prst="line">
            <a:avLst/>
          </a:prstGeom>
          <a:ln w="12700">
            <a:solidFill>
              <a:srgbClr val="C00000"/>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00588" y="3897313"/>
            <a:ext cx="2492692" cy="6667"/>
          </a:xfrm>
          <a:prstGeom prst="line">
            <a:avLst/>
          </a:prstGeom>
          <a:ln w="12700">
            <a:solidFill>
              <a:srgbClr val="C00000"/>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58959" y="5024717"/>
            <a:ext cx="352612" cy="369332"/>
          </a:xfrm>
          <a:prstGeom prst="rect">
            <a:avLst/>
          </a:prstGeom>
          <a:noFill/>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x</a:t>
            </a:r>
            <a:endParaRPr lang="zh-CN" altLang="en-US" i="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4329206" y="3720353"/>
            <a:ext cx="352612" cy="369332"/>
          </a:xfrm>
          <a:prstGeom prst="rect">
            <a:avLst/>
          </a:prstGeom>
          <a:noFill/>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y</a:t>
            </a:r>
            <a:endParaRPr lang="zh-CN" altLang="en-US" i="1" dirty="0">
              <a:latin typeface="Times New Roman" panose="02020603050405020304" pitchFamily="18" charset="0"/>
              <a:cs typeface="Times New Roman" panose="02020603050405020304" pitchFamily="18" charset="0"/>
            </a:endParaRPr>
          </a:p>
        </p:txBody>
      </p:sp>
      <p:sp>
        <p:nvSpPr>
          <p:cNvPr id="48" name="Rectangle 47"/>
          <p:cNvSpPr/>
          <p:nvPr/>
        </p:nvSpPr>
        <p:spPr>
          <a:xfrm>
            <a:off x="8086764" y="5758934"/>
            <a:ext cx="2937471" cy="307777"/>
          </a:xfrm>
          <a:prstGeom prst="rect">
            <a:avLst/>
          </a:prstGeom>
        </p:spPr>
        <p:txBody>
          <a:bodyPr wrap="none">
            <a:spAutoFit/>
          </a:bodyPr>
          <a:lstStyle/>
          <a:p>
            <a:r>
              <a:rPr lang="en-US" altLang="zh-CN" sz="1400" dirty="0" err="1" smtClean="0"/>
              <a:t>WeightSensorCalibrationFullAdcValue</a:t>
            </a:r>
            <a:endParaRPr lang="zh-CN" altLang="en-US" sz="1400" dirty="0"/>
          </a:p>
        </p:txBody>
      </p:sp>
      <p:sp>
        <p:nvSpPr>
          <p:cNvPr id="49" name="Rectangle 48"/>
          <p:cNvSpPr/>
          <p:nvPr/>
        </p:nvSpPr>
        <p:spPr>
          <a:xfrm>
            <a:off x="3142470" y="5733534"/>
            <a:ext cx="3002425" cy="307777"/>
          </a:xfrm>
          <a:prstGeom prst="rect">
            <a:avLst/>
          </a:prstGeom>
        </p:spPr>
        <p:txBody>
          <a:bodyPr wrap="none">
            <a:spAutoFit/>
          </a:bodyPr>
          <a:lstStyle/>
          <a:p>
            <a:r>
              <a:rPr lang="en-US" altLang="zh-CN" sz="1400" dirty="0" err="1" smtClean="0"/>
              <a:t>WeightSensorCalibrationZeroAdcValue</a:t>
            </a:r>
            <a:endParaRPr lang="zh-CN" altLang="en-US" sz="1400" dirty="0"/>
          </a:p>
        </p:txBody>
      </p:sp>
      <p:cxnSp>
        <p:nvCxnSpPr>
          <p:cNvPr id="51" name="Straight Arrow Connector 50"/>
          <p:cNvCxnSpPr/>
          <p:nvPr/>
        </p:nvCxnSpPr>
        <p:spPr>
          <a:xfrm flipV="1">
            <a:off x="5664200" y="5118100"/>
            <a:ext cx="2794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8458200" y="5156200"/>
            <a:ext cx="48260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188200" y="1866900"/>
            <a:ext cx="2882900" cy="369332"/>
          </a:xfrm>
          <a:prstGeom prst="rect">
            <a:avLst/>
          </a:prstGeom>
          <a:noFill/>
        </p:spPr>
        <p:txBody>
          <a:bodyPr wrap="square" rtlCol="0">
            <a:spAutoFit/>
          </a:bodyPr>
          <a:lstStyle/>
          <a:p>
            <a:r>
              <a:rPr lang="en-US" altLang="zh-CN" dirty="0" smtClean="0"/>
              <a:t>Linear Calibration Algorithm</a:t>
            </a:r>
            <a:endParaRPr lang="zh-CN" altLang="en-US" dirty="0"/>
          </a:p>
        </p:txBody>
      </p:sp>
      <p:sp>
        <p:nvSpPr>
          <p:cNvPr id="57" name="Rounded Rectangle 56"/>
          <p:cNvSpPr/>
          <p:nvPr/>
        </p:nvSpPr>
        <p:spPr>
          <a:xfrm>
            <a:off x="368300" y="3822700"/>
            <a:ext cx="3378200" cy="10541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smtClean="0">
                <a:solidFill>
                  <a:schemeClr val="accent1">
                    <a:lumMod val="50000"/>
                  </a:schemeClr>
                </a:solidFill>
              </a:rPr>
              <a:t>Three Key Parameters:</a:t>
            </a:r>
            <a:endParaRPr lang="en-US" altLang="zh-CN" sz="1400" b="1" dirty="0" smtClean="0">
              <a:solidFill>
                <a:schemeClr val="accent1">
                  <a:lumMod val="50000"/>
                </a:schemeClr>
              </a:solidFill>
            </a:endParaRPr>
          </a:p>
          <a:p>
            <a:r>
              <a:rPr lang="en-US" altLang="zh-CN" sz="1400" dirty="0" err="1" smtClean="0">
                <a:solidFill>
                  <a:schemeClr val="accent1">
                    <a:lumMod val="50000"/>
                  </a:schemeClr>
                </a:solidFill>
              </a:rPr>
              <a:t>WeightSensorCalibrationFullWeight</a:t>
            </a:r>
            <a:endParaRPr lang="en-US" altLang="zh-CN" sz="1400" dirty="0" smtClean="0">
              <a:solidFill>
                <a:schemeClr val="accent1">
                  <a:lumMod val="50000"/>
                </a:schemeClr>
              </a:solidFill>
            </a:endParaRPr>
          </a:p>
          <a:p>
            <a:r>
              <a:rPr lang="en-US" altLang="zh-CN" sz="1400" dirty="0" err="1" smtClean="0">
                <a:solidFill>
                  <a:schemeClr val="accent1">
                    <a:lumMod val="50000"/>
                  </a:schemeClr>
                </a:solidFill>
              </a:rPr>
              <a:t>WeightSensorCalibrationZeroAdcValue</a:t>
            </a:r>
            <a:endParaRPr lang="en-US" altLang="zh-CN" sz="1400" dirty="0" smtClean="0">
              <a:solidFill>
                <a:schemeClr val="accent1">
                  <a:lumMod val="50000"/>
                </a:schemeClr>
              </a:solidFill>
            </a:endParaRPr>
          </a:p>
          <a:p>
            <a:r>
              <a:rPr lang="en-US" altLang="zh-CN" sz="1400" dirty="0" err="1" smtClean="0">
                <a:solidFill>
                  <a:schemeClr val="accent1">
                    <a:lumMod val="50000"/>
                  </a:schemeClr>
                </a:solidFill>
              </a:rPr>
              <a:t>WeightSensorCalibrationFullAdcValue</a:t>
            </a:r>
            <a:endParaRPr lang="zh-CN" altLang="en-US" sz="1400" dirty="0">
              <a:solidFill>
                <a:schemeClr val="accent1">
                  <a:lumMod val="50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125"/>
            <a:ext cx="10515600" cy="663575"/>
          </a:xfrm>
        </p:spPr>
        <p:txBody>
          <a:bodyPr>
            <a:normAutofit fontScale="90000"/>
          </a:bodyPr>
          <a:lstStyle/>
          <a:p>
            <a:r>
              <a:rPr lang="en-US" altLang="zh-CN" dirty="0" smtClean="0"/>
              <a:t>Weight Sensor – </a:t>
            </a:r>
            <a:r>
              <a:rPr lang="en-US" altLang="zh-CN" b="1" dirty="0" smtClean="0"/>
              <a:t>Calibration Procedure</a:t>
            </a:r>
            <a:endParaRPr lang="zh-CN" altLang="en-US"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smtClean="0"/>
              <a:t>小慧智能科技保密资料</a:t>
            </a:r>
            <a:r>
              <a:rPr lang="en-US" altLang="zh-CN" dirty="0" smtClean="0">
                <a:sym typeface="+mn-ea"/>
              </a:rPr>
              <a:t>© - FEATURE DESCRIPTION</a:t>
            </a:r>
            <a:endParaRPr lang="zh-CN" altLang="en-US"/>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dirty="0"/>
          </a:p>
        </p:txBody>
      </p:sp>
      <p:sp>
        <p:nvSpPr>
          <p:cNvPr id="28" name="Rectangle 27"/>
          <p:cNvSpPr/>
          <p:nvPr/>
        </p:nvSpPr>
        <p:spPr>
          <a:xfrm>
            <a:off x="1346200" y="749300"/>
            <a:ext cx="3238500"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WMC (Weight Motor Controller)</a:t>
            </a:r>
            <a:endParaRPr lang="zh-CN" altLang="en-US" sz="1600" dirty="0">
              <a:solidFill>
                <a:schemeClr val="accent1">
                  <a:lumMod val="50000"/>
                </a:schemeClr>
              </a:solidFill>
            </a:endParaRPr>
          </a:p>
        </p:txBody>
      </p:sp>
      <p:sp>
        <p:nvSpPr>
          <p:cNvPr id="31" name="Rectangle 30"/>
          <p:cNvSpPr/>
          <p:nvPr/>
        </p:nvSpPr>
        <p:spPr>
          <a:xfrm>
            <a:off x="7137400" y="762000"/>
            <a:ext cx="32385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AWS (Automatic Weight System)</a:t>
            </a:r>
            <a:endParaRPr lang="en-US" altLang="zh-CN" sz="1600" dirty="0">
              <a:solidFill>
                <a:schemeClr val="accent1">
                  <a:lumMod val="50000"/>
                </a:schemeClr>
              </a:solidFill>
            </a:endParaRPr>
          </a:p>
        </p:txBody>
      </p:sp>
      <p:cxnSp>
        <p:nvCxnSpPr>
          <p:cNvPr id="33" name="Straight Connector 32"/>
          <p:cNvCxnSpPr>
            <a:stCxn id="28" idx="2"/>
          </p:cNvCxnSpPr>
          <p:nvPr/>
        </p:nvCxnSpPr>
        <p:spPr>
          <a:xfrm>
            <a:off x="2965450" y="1041400"/>
            <a:ext cx="31750" cy="509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820150" y="1041400"/>
            <a:ext cx="19050" cy="5486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413000" y="1257300"/>
            <a:ext cx="1143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Power Up</a:t>
            </a:r>
            <a:endParaRPr lang="zh-CN" altLang="en-US" sz="1400" dirty="0"/>
          </a:p>
        </p:txBody>
      </p:sp>
      <p:sp>
        <p:nvSpPr>
          <p:cNvPr id="38" name="Rounded Rectangle 37"/>
          <p:cNvSpPr/>
          <p:nvPr/>
        </p:nvSpPr>
        <p:spPr>
          <a:xfrm>
            <a:off x="8255000" y="1219200"/>
            <a:ext cx="1143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Power Up</a:t>
            </a:r>
            <a:endParaRPr lang="zh-CN" altLang="en-US" sz="1400" dirty="0"/>
          </a:p>
        </p:txBody>
      </p:sp>
      <p:cxnSp>
        <p:nvCxnSpPr>
          <p:cNvPr id="40" name="Straight Arrow Connector 39"/>
          <p:cNvCxnSpPr/>
          <p:nvPr/>
        </p:nvCxnSpPr>
        <p:spPr>
          <a:xfrm flipH="1">
            <a:off x="2959100" y="2413000"/>
            <a:ext cx="58801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569200" y="1701800"/>
            <a:ext cx="25527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If there is valid calibration parameters in </a:t>
            </a:r>
            <a:r>
              <a:rPr lang="en-US" altLang="zh-CN" sz="1400" dirty="0" err="1" smtClean="0"/>
              <a:t>mysql</a:t>
            </a:r>
            <a:r>
              <a:rPr lang="en-US" altLang="zh-CN" sz="1400" dirty="0" smtClean="0"/>
              <a:t> database</a:t>
            </a:r>
            <a:endParaRPr lang="zh-CN" altLang="en-US" sz="1400" dirty="0"/>
          </a:p>
        </p:txBody>
      </p:sp>
      <p:sp>
        <p:nvSpPr>
          <p:cNvPr id="43" name="TextBox 42"/>
          <p:cNvSpPr txBox="1"/>
          <p:nvPr/>
        </p:nvSpPr>
        <p:spPr>
          <a:xfrm>
            <a:off x="4241800" y="1574801"/>
            <a:ext cx="2768600" cy="830997"/>
          </a:xfrm>
          <a:prstGeom prst="rect">
            <a:avLst/>
          </a:prstGeom>
          <a:noFill/>
        </p:spPr>
        <p:txBody>
          <a:bodyPr wrap="square" rtlCol="0">
            <a:spAutoFit/>
          </a:bodyPr>
          <a:lstStyle/>
          <a:p>
            <a:pPr algn="ctr"/>
            <a:r>
              <a:rPr lang="en-US" altLang="zh-CN" sz="1200" dirty="0" smtClean="0"/>
              <a:t>WMC_SET_CONFIG_REQ</a:t>
            </a:r>
            <a:endParaRPr lang="en-US" altLang="zh-CN" sz="1200" dirty="0" smtClean="0"/>
          </a:p>
          <a:p>
            <a:r>
              <a:rPr lang="en-US" altLang="zh-CN" sz="1200" dirty="0" err="1" smtClean="0"/>
              <a:t>WeightSensorCalibrationFullWeight</a:t>
            </a:r>
            <a:endParaRPr lang="en-US" altLang="zh-CN" sz="1200" dirty="0" smtClean="0"/>
          </a:p>
          <a:p>
            <a:r>
              <a:rPr lang="en-US" altLang="zh-CN" sz="1200" dirty="0" err="1" smtClean="0"/>
              <a:t>WeightSensorCalibrationZeroAdcValue</a:t>
            </a:r>
            <a:endParaRPr lang="en-US" altLang="zh-CN" sz="1200" dirty="0" smtClean="0"/>
          </a:p>
          <a:p>
            <a:r>
              <a:rPr lang="en-US" altLang="zh-CN" sz="1200" dirty="0" err="1" smtClean="0"/>
              <a:t>WeightSensorCalibrationFullAdcValue</a:t>
            </a:r>
            <a:endParaRPr lang="en-US" altLang="zh-CN" sz="1200" dirty="0" smtClean="0"/>
          </a:p>
        </p:txBody>
      </p:sp>
      <p:cxnSp>
        <p:nvCxnSpPr>
          <p:cNvPr id="46" name="Straight Arrow Connector 45"/>
          <p:cNvCxnSpPr/>
          <p:nvPr/>
        </p:nvCxnSpPr>
        <p:spPr>
          <a:xfrm flipH="1">
            <a:off x="2984500" y="2743200"/>
            <a:ext cx="58674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241800" y="2514601"/>
            <a:ext cx="2768600" cy="276999"/>
          </a:xfrm>
          <a:prstGeom prst="rect">
            <a:avLst/>
          </a:prstGeom>
          <a:noFill/>
        </p:spPr>
        <p:txBody>
          <a:bodyPr wrap="square" rtlCol="0">
            <a:spAutoFit/>
          </a:bodyPr>
          <a:lstStyle/>
          <a:p>
            <a:pPr algn="ctr"/>
            <a:r>
              <a:rPr lang="en-US" altLang="zh-CN" sz="1200" dirty="0" smtClean="0"/>
              <a:t>WMC_SET_CONFIG_RESP</a:t>
            </a:r>
            <a:endParaRPr lang="en-US" altLang="zh-CN" sz="1200" dirty="0" smtClean="0"/>
          </a:p>
        </p:txBody>
      </p:sp>
      <p:sp>
        <p:nvSpPr>
          <p:cNvPr id="50" name="Rounded Rectangle 49"/>
          <p:cNvSpPr/>
          <p:nvPr/>
        </p:nvSpPr>
        <p:spPr>
          <a:xfrm>
            <a:off x="7543800" y="2870200"/>
            <a:ext cx="25527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If there is NO valid calibration parameters in </a:t>
            </a:r>
            <a:r>
              <a:rPr lang="en-US" altLang="zh-CN" sz="1400" dirty="0" err="1" smtClean="0"/>
              <a:t>mysql</a:t>
            </a:r>
            <a:r>
              <a:rPr lang="en-US" altLang="zh-CN" sz="1400" dirty="0" smtClean="0"/>
              <a:t> database</a:t>
            </a:r>
            <a:endParaRPr lang="zh-CN" altLang="en-US" sz="1400" dirty="0"/>
          </a:p>
        </p:txBody>
      </p:sp>
      <p:sp>
        <p:nvSpPr>
          <p:cNvPr id="55" name="Rounded Rectangle 54"/>
          <p:cNvSpPr/>
          <p:nvPr/>
        </p:nvSpPr>
        <p:spPr>
          <a:xfrm>
            <a:off x="7569200" y="3467100"/>
            <a:ext cx="2552700" cy="25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Start Calibration Zero in GUI</a:t>
            </a:r>
            <a:endParaRPr lang="zh-CN" altLang="en-US" sz="1400" dirty="0"/>
          </a:p>
        </p:txBody>
      </p:sp>
      <p:cxnSp>
        <p:nvCxnSpPr>
          <p:cNvPr id="56" name="Straight Arrow Connector 55"/>
          <p:cNvCxnSpPr/>
          <p:nvPr/>
        </p:nvCxnSpPr>
        <p:spPr>
          <a:xfrm flipH="1">
            <a:off x="3009900" y="3898900"/>
            <a:ext cx="58293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241800" y="3657601"/>
            <a:ext cx="2768600" cy="276999"/>
          </a:xfrm>
          <a:prstGeom prst="rect">
            <a:avLst/>
          </a:prstGeom>
          <a:noFill/>
        </p:spPr>
        <p:txBody>
          <a:bodyPr wrap="square" rtlCol="0">
            <a:spAutoFit/>
          </a:bodyPr>
          <a:lstStyle/>
          <a:p>
            <a:pPr algn="ctr"/>
            <a:r>
              <a:rPr lang="en-US" altLang="zh-CN" sz="1200" dirty="0" smtClean="0"/>
              <a:t>WMC_COMMAND_REQ (Calibration Zero)</a:t>
            </a:r>
            <a:endParaRPr lang="en-US" altLang="zh-CN" sz="1200" dirty="0" smtClean="0"/>
          </a:p>
        </p:txBody>
      </p:sp>
      <p:sp>
        <p:nvSpPr>
          <p:cNvPr id="60" name="TextBox 59"/>
          <p:cNvSpPr txBox="1"/>
          <p:nvPr/>
        </p:nvSpPr>
        <p:spPr>
          <a:xfrm>
            <a:off x="3403600" y="4279901"/>
            <a:ext cx="5321300" cy="276999"/>
          </a:xfrm>
          <a:prstGeom prst="rect">
            <a:avLst/>
          </a:prstGeom>
          <a:noFill/>
        </p:spPr>
        <p:txBody>
          <a:bodyPr wrap="square" rtlCol="0">
            <a:spAutoFit/>
          </a:bodyPr>
          <a:lstStyle/>
          <a:p>
            <a:r>
              <a:rPr lang="en-US" altLang="zh-CN" sz="1200" dirty="0" smtClean="0"/>
              <a:t>WMC_COMMAND_RESP (Calibration Zero) (</a:t>
            </a:r>
            <a:r>
              <a:rPr lang="en-US" altLang="zh-CN" sz="1200" dirty="0" err="1" smtClean="0"/>
              <a:t>WeightSensorCalibrationZeroAdcValue</a:t>
            </a:r>
            <a:r>
              <a:rPr lang="en-US" altLang="zh-CN" sz="1200" dirty="0" smtClean="0"/>
              <a:t>)</a:t>
            </a:r>
            <a:endParaRPr lang="en-US" altLang="zh-CN" sz="1200" dirty="0" smtClean="0"/>
          </a:p>
        </p:txBody>
      </p:sp>
      <p:cxnSp>
        <p:nvCxnSpPr>
          <p:cNvPr id="61" name="Straight Arrow Connector 60"/>
          <p:cNvCxnSpPr/>
          <p:nvPr/>
        </p:nvCxnSpPr>
        <p:spPr>
          <a:xfrm flipH="1">
            <a:off x="2997200" y="4533900"/>
            <a:ext cx="58420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8978900" y="4279900"/>
            <a:ext cx="3048000" cy="406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accent1">
                    <a:lumMod val="50000"/>
                  </a:schemeClr>
                </a:solidFill>
              </a:rPr>
              <a:t>Save </a:t>
            </a:r>
            <a:r>
              <a:rPr lang="en-US" altLang="zh-CN" sz="1200" dirty="0" err="1" smtClean="0">
                <a:solidFill>
                  <a:schemeClr val="accent1">
                    <a:lumMod val="50000"/>
                  </a:schemeClr>
                </a:solidFill>
              </a:rPr>
              <a:t>WeightSensorCalibrationZeroAdc</a:t>
            </a:r>
            <a:r>
              <a:rPr lang="en-US" altLang="zh-CN" sz="1200" dirty="0" smtClean="0">
                <a:solidFill>
                  <a:schemeClr val="accent1">
                    <a:lumMod val="50000"/>
                  </a:schemeClr>
                </a:solidFill>
              </a:rPr>
              <a:t> Value in </a:t>
            </a:r>
            <a:r>
              <a:rPr lang="en-US" altLang="zh-CN" sz="1200" dirty="0" err="1" smtClean="0">
                <a:solidFill>
                  <a:schemeClr val="accent1">
                    <a:lumMod val="50000"/>
                  </a:schemeClr>
                </a:solidFill>
              </a:rPr>
              <a:t>mysql</a:t>
            </a:r>
            <a:r>
              <a:rPr lang="en-US" altLang="zh-CN" sz="1200" dirty="0" smtClean="0">
                <a:solidFill>
                  <a:schemeClr val="accent1">
                    <a:lumMod val="50000"/>
                  </a:schemeClr>
                </a:solidFill>
              </a:rPr>
              <a:t> database</a:t>
            </a:r>
            <a:endParaRPr lang="zh-CN" altLang="en-US" sz="1200" dirty="0">
              <a:solidFill>
                <a:schemeClr val="accent1">
                  <a:lumMod val="50000"/>
                </a:schemeClr>
              </a:solidFill>
            </a:endParaRPr>
          </a:p>
        </p:txBody>
      </p:sp>
      <p:sp>
        <p:nvSpPr>
          <p:cNvPr id="68" name="Rounded Rectangle 67"/>
          <p:cNvSpPr/>
          <p:nvPr/>
        </p:nvSpPr>
        <p:spPr>
          <a:xfrm>
            <a:off x="7594600" y="4813300"/>
            <a:ext cx="2552700" cy="25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Start Calibration Full in GUI</a:t>
            </a:r>
            <a:endParaRPr lang="zh-CN" altLang="en-US" sz="1400" dirty="0"/>
          </a:p>
        </p:txBody>
      </p:sp>
      <p:cxnSp>
        <p:nvCxnSpPr>
          <p:cNvPr id="69" name="Straight Arrow Connector 68"/>
          <p:cNvCxnSpPr/>
          <p:nvPr/>
        </p:nvCxnSpPr>
        <p:spPr>
          <a:xfrm flipH="1">
            <a:off x="3009900" y="5308600"/>
            <a:ext cx="58293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378200" y="5054601"/>
            <a:ext cx="5245100" cy="276999"/>
          </a:xfrm>
          <a:prstGeom prst="rect">
            <a:avLst/>
          </a:prstGeom>
          <a:noFill/>
        </p:spPr>
        <p:txBody>
          <a:bodyPr wrap="square" rtlCol="0">
            <a:spAutoFit/>
          </a:bodyPr>
          <a:lstStyle/>
          <a:p>
            <a:pPr algn="ctr"/>
            <a:r>
              <a:rPr lang="en-US" altLang="zh-CN" sz="1200" dirty="0" smtClean="0"/>
              <a:t>WMC_COMMAND_REQ (Calibration Full) (</a:t>
            </a:r>
            <a:r>
              <a:rPr lang="en-US" altLang="zh-CN" sz="1200" dirty="0" err="1" smtClean="0"/>
              <a:t>WeightSensorCalibrationFullWeight</a:t>
            </a:r>
            <a:r>
              <a:rPr lang="en-US" altLang="zh-CN" sz="1200" dirty="0" smtClean="0"/>
              <a:t>)</a:t>
            </a:r>
            <a:endParaRPr lang="en-US" altLang="zh-CN" sz="1200" dirty="0" smtClean="0"/>
          </a:p>
        </p:txBody>
      </p:sp>
      <p:cxnSp>
        <p:nvCxnSpPr>
          <p:cNvPr id="73" name="Straight Arrow Connector 72"/>
          <p:cNvCxnSpPr/>
          <p:nvPr/>
        </p:nvCxnSpPr>
        <p:spPr>
          <a:xfrm flipH="1">
            <a:off x="3022600" y="5892800"/>
            <a:ext cx="58420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302000" y="5664201"/>
            <a:ext cx="5321300" cy="461665"/>
          </a:xfrm>
          <a:prstGeom prst="rect">
            <a:avLst/>
          </a:prstGeom>
          <a:noFill/>
        </p:spPr>
        <p:txBody>
          <a:bodyPr wrap="square" rtlCol="0">
            <a:spAutoFit/>
          </a:bodyPr>
          <a:lstStyle/>
          <a:p>
            <a:r>
              <a:rPr lang="en-US" altLang="zh-CN" sz="1200" dirty="0" smtClean="0"/>
              <a:t>WMC_COMMAND_RESP (Calibration Zero)</a:t>
            </a:r>
            <a:endParaRPr lang="en-US" altLang="zh-CN" sz="1200" dirty="0" smtClean="0"/>
          </a:p>
          <a:p>
            <a:r>
              <a:rPr lang="en-US" altLang="zh-CN" sz="1200" dirty="0" smtClean="0"/>
              <a:t> (</a:t>
            </a:r>
            <a:r>
              <a:rPr lang="en-US" altLang="zh-CN" sz="1200" dirty="0" err="1" smtClean="0"/>
              <a:t>WeightSensorCalibrationFullWeight</a:t>
            </a:r>
            <a:r>
              <a:rPr lang="en-US" altLang="zh-CN" sz="1200" dirty="0" smtClean="0"/>
              <a:t> ,</a:t>
            </a:r>
            <a:r>
              <a:rPr lang="en-US" altLang="zh-CN" sz="1200" dirty="0" err="1" smtClean="0"/>
              <a:t>WeightSensorCalibrationFullAdcValue</a:t>
            </a:r>
            <a:r>
              <a:rPr lang="en-US" altLang="zh-CN" sz="1200" dirty="0" smtClean="0"/>
              <a:t>)</a:t>
            </a:r>
            <a:endParaRPr lang="en-US" altLang="zh-CN" sz="1200" dirty="0" smtClean="0"/>
          </a:p>
        </p:txBody>
      </p:sp>
      <p:sp>
        <p:nvSpPr>
          <p:cNvPr id="77" name="Rounded Rectangle 76"/>
          <p:cNvSpPr/>
          <p:nvPr/>
        </p:nvSpPr>
        <p:spPr>
          <a:xfrm>
            <a:off x="8940800" y="5651500"/>
            <a:ext cx="3111500" cy="7239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accent1">
                    <a:lumMod val="50000"/>
                  </a:schemeClr>
                </a:solidFill>
              </a:rPr>
              <a:t>Save </a:t>
            </a:r>
            <a:r>
              <a:rPr lang="en-US" altLang="zh-CN" sz="1200" dirty="0" err="1" smtClean="0">
                <a:solidFill>
                  <a:schemeClr val="accent1">
                    <a:lumMod val="50000"/>
                  </a:schemeClr>
                </a:solidFill>
              </a:rPr>
              <a:t>WeightSensorCalibrationFullWeight</a:t>
            </a:r>
            <a:r>
              <a:rPr lang="en-US" altLang="zh-CN" sz="1200" dirty="0" smtClean="0">
                <a:solidFill>
                  <a:schemeClr val="accent1">
                    <a:lumMod val="50000"/>
                  </a:schemeClr>
                </a:solidFill>
              </a:rPr>
              <a:t>, </a:t>
            </a:r>
            <a:r>
              <a:rPr lang="en-US" altLang="zh-CN" sz="1200" dirty="0" err="1" smtClean="0">
                <a:solidFill>
                  <a:schemeClr val="accent1">
                    <a:lumMod val="50000"/>
                  </a:schemeClr>
                </a:solidFill>
              </a:rPr>
              <a:t>WeightSensorCalibrationFullAdcValue</a:t>
            </a:r>
            <a:r>
              <a:rPr lang="en-US" altLang="zh-CN" sz="1200" dirty="0" smtClean="0">
                <a:solidFill>
                  <a:schemeClr val="accent1">
                    <a:lumMod val="50000"/>
                  </a:schemeClr>
                </a:solidFill>
              </a:rPr>
              <a:t> Value in </a:t>
            </a:r>
            <a:r>
              <a:rPr lang="en-US" altLang="zh-CN" sz="1200" dirty="0" err="1" smtClean="0">
                <a:solidFill>
                  <a:schemeClr val="accent1">
                    <a:lumMod val="50000"/>
                  </a:schemeClr>
                </a:solidFill>
              </a:rPr>
              <a:t>mysql</a:t>
            </a:r>
            <a:r>
              <a:rPr lang="en-US" altLang="zh-CN" sz="1200" dirty="0" smtClean="0">
                <a:solidFill>
                  <a:schemeClr val="accent1">
                    <a:lumMod val="50000"/>
                  </a:schemeClr>
                </a:solidFill>
              </a:rPr>
              <a:t> database</a:t>
            </a:r>
            <a:endParaRPr lang="zh-CN" altLang="en-US" sz="1200" dirty="0">
              <a:solidFill>
                <a:schemeClr val="accent1">
                  <a:lumMod val="50000"/>
                </a:schemeClr>
              </a:solidFill>
            </a:endParaRPr>
          </a:p>
        </p:txBody>
      </p:sp>
      <p:sp>
        <p:nvSpPr>
          <p:cNvPr id="78" name="Rounded Rectangle 77"/>
          <p:cNvSpPr/>
          <p:nvPr/>
        </p:nvSpPr>
        <p:spPr>
          <a:xfrm>
            <a:off x="215900" y="1968500"/>
            <a:ext cx="2667000" cy="8255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accent1">
                    <a:lumMod val="50000"/>
                  </a:schemeClr>
                </a:solidFill>
              </a:rPr>
              <a:t>Save </a:t>
            </a:r>
            <a:endParaRPr lang="en-US" altLang="zh-CN" sz="1200" dirty="0" smtClean="0">
              <a:solidFill>
                <a:schemeClr val="accent1">
                  <a:lumMod val="50000"/>
                </a:schemeClr>
              </a:solidFill>
            </a:endParaRPr>
          </a:p>
          <a:p>
            <a:r>
              <a:rPr lang="en-US" altLang="zh-CN" sz="1200" dirty="0" err="1" smtClean="0">
                <a:solidFill>
                  <a:schemeClr val="accent1">
                    <a:lumMod val="50000"/>
                  </a:schemeClr>
                </a:solidFill>
              </a:rPr>
              <a:t>WeightSensorCalibrationFullWeight</a:t>
            </a:r>
            <a:endParaRPr lang="en-US" altLang="zh-CN" sz="1200" dirty="0" smtClean="0">
              <a:solidFill>
                <a:schemeClr val="accent1">
                  <a:lumMod val="50000"/>
                </a:schemeClr>
              </a:solidFill>
            </a:endParaRPr>
          </a:p>
          <a:p>
            <a:r>
              <a:rPr lang="en-US" altLang="zh-CN" sz="1200" dirty="0" err="1" smtClean="0">
                <a:solidFill>
                  <a:schemeClr val="accent1">
                    <a:lumMod val="50000"/>
                  </a:schemeClr>
                </a:solidFill>
              </a:rPr>
              <a:t>WeightSensorCalibrationZeroAdcValue</a:t>
            </a:r>
            <a:endParaRPr lang="en-US" altLang="zh-CN" sz="1200" dirty="0" smtClean="0">
              <a:solidFill>
                <a:schemeClr val="accent1">
                  <a:lumMod val="50000"/>
                </a:schemeClr>
              </a:solidFill>
            </a:endParaRPr>
          </a:p>
          <a:p>
            <a:r>
              <a:rPr lang="en-US" altLang="zh-CN" sz="1200" dirty="0" err="1" smtClean="0">
                <a:solidFill>
                  <a:schemeClr val="accent1">
                    <a:lumMod val="50000"/>
                  </a:schemeClr>
                </a:solidFill>
              </a:rPr>
              <a:t>WeightSensorCalibrationFullAdcValue</a:t>
            </a:r>
            <a:endParaRPr lang="zh-CN" altLang="en-US" sz="1200" dirty="0">
              <a:solidFill>
                <a:schemeClr val="accent1">
                  <a:lumMod val="50000"/>
                </a:schemeClr>
              </a:solidFill>
            </a:endParaRPr>
          </a:p>
        </p:txBody>
      </p:sp>
      <p:sp>
        <p:nvSpPr>
          <p:cNvPr id="79" name="Rounded Rectangle 78"/>
          <p:cNvSpPr/>
          <p:nvPr/>
        </p:nvSpPr>
        <p:spPr>
          <a:xfrm>
            <a:off x="228600" y="4343400"/>
            <a:ext cx="2667000" cy="3937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accent1">
                    <a:lumMod val="50000"/>
                  </a:schemeClr>
                </a:solidFill>
              </a:rPr>
              <a:t>Set ADC value to and Save in memory </a:t>
            </a:r>
            <a:endParaRPr lang="en-US" altLang="zh-CN" sz="1200" dirty="0" smtClean="0">
              <a:solidFill>
                <a:schemeClr val="accent1">
                  <a:lumMod val="50000"/>
                </a:schemeClr>
              </a:solidFill>
            </a:endParaRPr>
          </a:p>
          <a:p>
            <a:r>
              <a:rPr lang="en-US" altLang="zh-CN" sz="1200" dirty="0" err="1" smtClean="0">
                <a:solidFill>
                  <a:schemeClr val="accent1">
                    <a:lumMod val="50000"/>
                  </a:schemeClr>
                </a:solidFill>
              </a:rPr>
              <a:t>WeightSensorCalibrationZeroAdcValue</a:t>
            </a:r>
            <a:endParaRPr lang="en-US" altLang="zh-CN" sz="1200" dirty="0" smtClean="0">
              <a:solidFill>
                <a:schemeClr val="accent1">
                  <a:lumMod val="50000"/>
                </a:schemeClr>
              </a:solidFill>
            </a:endParaRPr>
          </a:p>
        </p:txBody>
      </p:sp>
      <p:sp>
        <p:nvSpPr>
          <p:cNvPr id="80" name="Rounded Rectangle 79"/>
          <p:cNvSpPr/>
          <p:nvPr/>
        </p:nvSpPr>
        <p:spPr>
          <a:xfrm>
            <a:off x="2362200" y="4000500"/>
            <a:ext cx="1270000" cy="279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Read ADC</a:t>
            </a:r>
            <a:endParaRPr lang="zh-CN" altLang="en-US" sz="1400" dirty="0"/>
          </a:p>
        </p:txBody>
      </p:sp>
      <p:sp>
        <p:nvSpPr>
          <p:cNvPr id="81" name="Rounded Rectangle 80"/>
          <p:cNvSpPr/>
          <p:nvPr/>
        </p:nvSpPr>
        <p:spPr>
          <a:xfrm>
            <a:off x="2374900" y="5397500"/>
            <a:ext cx="1270000" cy="279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Read ADC</a:t>
            </a:r>
            <a:endParaRPr lang="zh-CN" altLang="en-US" sz="1400" dirty="0"/>
          </a:p>
        </p:txBody>
      </p:sp>
      <p:sp>
        <p:nvSpPr>
          <p:cNvPr id="83" name="Rounded Rectangle 82"/>
          <p:cNvSpPr/>
          <p:nvPr/>
        </p:nvSpPr>
        <p:spPr>
          <a:xfrm>
            <a:off x="203200" y="5715000"/>
            <a:ext cx="2667000" cy="6350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accent1">
                    <a:lumMod val="50000"/>
                  </a:schemeClr>
                </a:solidFill>
              </a:rPr>
              <a:t>Set ADC value to and Save in memory </a:t>
            </a:r>
            <a:r>
              <a:rPr lang="en-US" altLang="zh-CN" sz="1200" dirty="0" err="1" smtClean="0">
                <a:solidFill>
                  <a:schemeClr val="accent1">
                    <a:lumMod val="50000"/>
                  </a:schemeClr>
                </a:solidFill>
              </a:rPr>
              <a:t>WeightSensorCalibrationFullWeight</a:t>
            </a:r>
            <a:endParaRPr lang="en-US" altLang="zh-CN" sz="1200" dirty="0" smtClean="0">
              <a:solidFill>
                <a:schemeClr val="accent1">
                  <a:lumMod val="50000"/>
                </a:schemeClr>
              </a:solidFill>
            </a:endParaRPr>
          </a:p>
          <a:p>
            <a:r>
              <a:rPr lang="en-US" altLang="zh-CN" sz="1200" dirty="0" err="1" smtClean="0">
                <a:solidFill>
                  <a:schemeClr val="accent1">
                    <a:lumMod val="50000"/>
                  </a:schemeClr>
                </a:solidFill>
              </a:rPr>
              <a:t>WeightSensorCalibrationFullAdcValue</a:t>
            </a:r>
            <a:endParaRPr lang="zh-CN" altLang="en-US" sz="1200" dirty="0">
              <a:solidFill>
                <a:schemeClr val="accent1">
                  <a:lumMod val="50000"/>
                </a:schemeClr>
              </a:solidFill>
            </a:endParaRPr>
          </a:p>
        </p:txBody>
      </p:sp>
      <p:cxnSp>
        <p:nvCxnSpPr>
          <p:cNvPr id="85" name="Straight Connector 84"/>
          <p:cNvCxnSpPr/>
          <p:nvPr/>
        </p:nvCxnSpPr>
        <p:spPr>
          <a:xfrm flipV="1">
            <a:off x="0" y="2806700"/>
            <a:ext cx="12192000" cy="2540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8" name="Right Arrow 87"/>
          <p:cNvSpPr/>
          <p:nvPr/>
        </p:nvSpPr>
        <p:spPr>
          <a:xfrm rot="16200000">
            <a:off x="11112500" y="224790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10071100" y="1663700"/>
            <a:ext cx="2120900" cy="584775"/>
          </a:xfrm>
          <a:prstGeom prst="rect">
            <a:avLst/>
          </a:prstGeom>
          <a:noFill/>
        </p:spPr>
        <p:txBody>
          <a:bodyPr wrap="square" rtlCol="0">
            <a:spAutoFit/>
          </a:bodyPr>
          <a:lstStyle/>
          <a:p>
            <a:pPr algn="r"/>
            <a:r>
              <a:rPr lang="en-US" altLang="zh-CN" sz="1600" dirty="0" smtClean="0"/>
              <a:t>Automatic Load Calibration Parameters</a:t>
            </a:r>
            <a:endParaRPr lang="zh-CN" altLang="en-US" sz="1600" dirty="0"/>
          </a:p>
        </p:txBody>
      </p:sp>
      <p:sp>
        <p:nvSpPr>
          <p:cNvPr id="90" name="TextBox 89"/>
          <p:cNvSpPr txBox="1"/>
          <p:nvPr/>
        </p:nvSpPr>
        <p:spPr>
          <a:xfrm>
            <a:off x="10109200" y="3467100"/>
            <a:ext cx="2082800" cy="584775"/>
          </a:xfrm>
          <a:prstGeom prst="rect">
            <a:avLst/>
          </a:prstGeom>
          <a:noFill/>
        </p:spPr>
        <p:txBody>
          <a:bodyPr wrap="square" rtlCol="0">
            <a:spAutoFit/>
          </a:bodyPr>
          <a:lstStyle/>
          <a:p>
            <a:pPr algn="r"/>
            <a:r>
              <a:rPr lang="en-US" altLang="zh-CN" sz="1600" dirty="0" smtClean="0"/>
              <a:t>User Triggered Calibration Procedure</a:t>
            </a:r>
            <a:endParaRPr lang="zh-CN" altLang="en-US" sz="1600" dirty="0"/>
          </a:p>
        </p:txBody>
      </p:sp>
      <p:sp>
        <p:nvSpPr>
          <p:cNvPr id="91" name="Right Arrow 90"/>
          <p:cNvSpPr/>
          <p:nvPr/>
        </p:nvSpPr>
        <p:spPr>
          <a:xfrm rot="5400000">
            <a:off x="11112500" y="290830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ounded Rectangle 91"/>
          <p:cNvSpPr/>
          <p:nvPr/>
        </p:nvSpPr>
        <p:spPr>
          <a:xfrm>
            <a:off x="2286000" y="3467100"/>
            <a:ext cx="1422400" cy="24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Empty Sensor</a:t>
            </a:r>
            <a:endParaRPr lang="zh-CN" altLang="en-US" sz="1400" dirty="0"/>
          </a:p>
        </p:txBody>
      </p:sp>
      <p:sp>
        <p:nvSpPr>
          <p:cNvPr id="93" name="Rounded Rectangle 92"/>
          <p:cNvSpPr/>
          <p:nvPr/>
        </p:nvSpPr>
        <p:spPr>
          <a:xfrm>
            <a:off x="2247900" y="4826000"/>
            <a:ext cx="1511300" cy="25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Load 1kg Sensor</a:t>
            </a:r>
            <a:endParaRPr lang="zh-CN" altLang="en-US" sz="1400" dirty="0"/>
          </a:p>
        </p:txBody>
      </p:sp>
      <p:cxnSp>
        <p:nvCxnSpPr>
          <p:cNvPr id="95" name="Straight Arrow Connector 94"/>
          <p:cNvCxnSpPr/>
          <p:nvPr/>
        </p:nvCxnSpPr>
        <p:spPr>
          <a:xfrm>
            <a:off x="3835400" y="3594100"/>
            <a:ext cx="3632200" cy="0"/>
          </a:xfrm>
          <a:prstGeom prst="straightConnector1">
            <a:avLst/>
          </a:prstGeom>
          <a:ln w="12700">
            <a:solidFill>
              <a:srgbClr val="00B05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848100" y="4953000"/>
            <a:ext cx="3657600" cy="0"/>
          </a:xfrm>
          <a:prstGeom prst="straightConnector1">
            <a:avLst/>
          </a:prstGeom>
          <a:ln w="12700">
            <a:solidFill>
              <a:srgbClr val="00B05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828"/>
          </a:xfrm>
        </p:spPr>
        <p:txBody>
          <a:bodyPr>
            <a:normAutofit fontScale="90000"/>
          </a:bodyPr>
          <a:lstStyle/>
          <a:p>
            <a:r>
              <a:rPr lang="en-US" altLang="zh-CN" dirty="0" smtClean="0"/>
              <a:t>Weight Sensor – </a:t>
            </a:r>
            <a:r>
              <a:rPr lang="en-US" altLang="zh-CN" b="1" dirty="0" smtClean="0"/>
              <a:t>Dynamic Zero Algorithm</a:t>
            </a:r>
            <a:endParaRPr lang="zh-CN" altLang="en-US" b="1"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sp>
        <p:nvSpPr>
          <p:cNvPr id="7" name="Rounded Rectangle 6"/>
          <p:cNvSpPr/>
          <p:nvPr/>
        </p:nvSpPr>
        <p:spPr>
          <a:xfrm>
            <a:off x="5123329" y="3497729"/>
            <a:ext cx="2218766" cy="510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accent1">
                    <a:lumMod val="50000"/>
                  </a:schemeClr>
                </a:solidFill>
              </a:rPr>
              <a:t>Last </a:t>
            </a:r>
            <a:r>
              <a:rPr lang="en-US" altLang="zh-CN" sz="1400" i="1" dirty="0" err="1" smtClean="0">
                <a:solidFill>
                  <a:schemeClr val="tx1"/>
                </a:solidFill>
                <a:latin typeface="Times New Roman" panose="02020603050405020304" pitchFamily="18" charset="0"/>
                <a:cs typeface="Times New Roman" panose="02020603050405020304" pitchFamily="18" charset="0"/>
              </a:rPr>
              <a:t>WeightDynamicZeroValue</a:t>
            </a:r>
            <a:endParaRPr lang="en-US" altLang="zh-CN" sz="1400" dirty="0" smtClean="0">
              <a:solidFill>
                <a:schemeClr val="tx1"/>
              </a:solidFill>
            </a:endParaRPr>
          </a:p>
        </p:txBody>
      </p:sp>
      <p:cxnSp>
        <p:nvCxnSpPr>
          <p:cNvPr id="8" name="Straight Arrow Connector 7"/>
          <p:cNvCxnSpPr/>
          <p:nvPr/>
        </p:nvCxnSpPr>
        <p:spPr>
          <a:xfrm>
            <a:off x="1116106" y="2070847"/>
            <a:ext cx="1266264" cy="4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382370" y="1804149"/>
            <a:ext cx="600075" cy="561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Connector 12"/>
          <p:cNvCxnSpPr/>
          <p:nvPr/>
        </p:nvCxnSpPr>
        <p:spPr>
          <a:xfrm>
            <a:off x="2687170" y="1870824"/>
            <a:ext cx="0" cy="4238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468095" y="2080374"/>
            <a:ext cx="4381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4"/>
          </p:cNvCxnSpPr>
          <p:nvPr/>
        </p:nvCxnSpPr>
        <p:spPr>
          <a:xfrm flipH="1" flipV="1">
            <a:off x="2682408" y="2366124"/>
            <a:ext cx="14287" cy="1171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96695" y="3537699"/>
            <a:ext cx="142875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601695" y="3328149"/>
            <a:ext cx="1428750"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5" idx="0"/>
            <a:endCxn id="7" idx="1"/>
          </p:cNvCxnSpPr>
          <p:nvPr/>
        </p:nvCxnSpPr>
        <p:spPr>
          <a:xfrm flipV="1">
            <a:off x="4590557" y="3753224"/>
            <a:ext cx="532772" cy="355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p:cNvCxnSpPr>
          <p:nvPr/>
        </p:nvCxnSpPr>
        <p:spPr>
          <a:xfrm flipV="1">
            <a:off x="2982445" y="2070847"/>
            <a:ext cx="7869331" cy="1429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30445" y="2080374"/>
            <a:ext cx="0" cy="1247775"/>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134970" y="3476627"/>
            <a:ext cx="495300" cy="5715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4236518" y="2994774"/>
            <a:ext cx="708077" cy="3714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1</a:t>
            </a:r>
            <a:endParaRPr lang="en-US" altLang="zh-CN" sz="1600" dirty="0" smtClean="0">
              <a:solidFill>
                <a:schemeClr val="tx1"/>
              </a:solidFill>
            </a:endParaRPr>
          </a:p>
        </p:txBody>
      </p:sp>
      <p:sp>
        <p:nvSpPr>
          <p:cNvPr id="35" name="Rounded Rectangle 34"/>
          <p:cNvSpPr/>
          <p:nvPr/>
        </p:nvSpPr>
        <p:spPr>
          <a:xfrm>
            <a:off x="4236518" y="3756774"/>
            <a:ext cx="708077" cy="3714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0</a:t>
            </a:r>
            <a:endParaRPr lang="en-US" altLang="zh-CN" sz="2000" dirty="0" smtClean="0">
              <a:solidFill>
                <a:schemeClr val="tx1"/>
              </a:solidFill>
            </a:endParaRPr>
          </a:p>
        </p:txBody>
      </p:sp>
      <p:cxnSp>
        <p:nvCxnSpPr>
          <p:cNvPr id="37" name="Straight Connector 36"/>
          <p:cNvCxnSpPr/>
          <p:nvPr/>
        </p:nvCxnSpPr>
        <p:spPr>
          <a:xfrm>
            <a:off x="4373095" y="3737724"/>
            <a:ext cx="0" cy="1304925"/>
          </a:xfrm>
          <a:prstGeom prst="line">
            <a:avLst/>
          </a:prstGeom>
          <a:ln>
            <a:head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73095" y="5033124"/>
            <a:ext cx="1028700" cy="9525"/>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5398569" y="4680698"/>
            <a:ext cx="4146602" cy="6858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accent1">
                    <a:lumMod val="50000"/>
                  </a:schemeClr>
                </a:solidFill>
              </a:rPr>
              <a:t>ALL THREE CONDITIONS ARE MET, OUT “1”, OR, OUT “0”</a:t>
            </a:r>
            <a:endParaRPr lang="en-US" altLang="zh-CN" sz="1100" b="1" dirty="0" smtClean="0">
              <a:solidFill>
                <a:schemeClr val="accent1">
                  <a:lumMod val="50000"/>
                </a:schemeClr>
              </a:solidFill>
            </a:endParaRPr>
          </a:p>
          <a:p>
            <a:pPr algn="ctr"/>
            <a:r>
              <a:rPr lang="en-US" altLang="zh-CN" sz="1100" dirty="0" smtClean="0">
                <a:solidFill>
                  <a:schemeClr val="tx1"/>
                </a:solidFill>
              </a:rPr>
              <a:t>Max[1, Hysteresis] – Min[1, Hysteresis] &lt;= </a:t>
            </a:r>
            <a:r>
              <a:rPr lang="en-US" altLang="zh-CN" sz="1100" dirty="0" err="1" smtClean="0">
                <a:solidFill>
                  <a:schemeClr val="tx1"/>
                </a:solidFill>
              </a:rPr>
              <a:t>WeightSensorLoadThread</a:t>
            </a:r>
            <a:endParaRPr lang="en-US" altLang="zh-CN" sz="1100" dirty="0" smtClean="0">
              <a:solidFill>
                <a:schemeClr val="tx1"/>
              </a:solidFill>
            </a:endParaRPr>
          </a:p>
          <a:p>
            <a:pPr algn="ctr"/>
            <a:r>
              <a:rPr lang="en-US" altLang="zh-CN" sz="1100" dirty="0" smtClean="0">
                <a:solidFill>
                  <a:schemeClr val="tx1"/>
                </a:solidFill>
              </a:rPr>
              <a:t>abs(Max[1, Hysteresis]) &lt;= </a:t>
            </a:r>
            <a:r>
              <a:rPr lang="en-US" altLang="zh-CN" sz="1100" dirty="0" err="1" smtClean="0">
                <a:solidFill>
                  <a:schemeClr val="tx1"/>
                </a:solidFill>
              </a:rPr>
              <a:t>WeightSensorDynamicZeroThreadValue</a:t>
            </a:r>
            <a:endParaRPr lang="en-US" altLang="zh-CN" sz="1100" dirty="0" smtClean="0">
              <a:solidFill>
                <a:schemeClr val="tx1"/>
              </a:solidFill>
            </a:endParaRPr>
          </a:p>
          <a:p>
            <a:pPr algn="ctr"/>
            <a:r>
              <a:rPr lang="en-US" altLang="zh-CN" sz="1100" dirty="0" smtClean="0">
                <a:solidFill>
                  <a:schemeClr val="tx1"/>
                </a:solidFill>
              </a:rPr>
              <a:t>abs(Min[1, Hysteresis]) ) &lt;= </a:t>
            </a:r>
            <a:r>
              <a:rPr lang="en-US" altLang="zh-CN" sz="1100" dirty="0" err="1" smtClean="0">
                <a:solidFill>
                  <a:schemeClr val="tx1"/>
                </a:solidFill>
              </a:rPr>
              <a:t>WeightSensorDynamicZeroThreadValue</a:t>
            </a:r>
            <a:endParaRPr lang="en-US" altLang="zh-CN" sz="1100" dirty="0" smtClean="0">
              <a:solidFill>
                <a:schemeClr val="tx1"/>
              </a:solidFill>
            </a:endParaRPr>
          </a:p>
        </p:txBody>
      </p:sp>
      <p:cxnSp>
        <p:nvCxnSpPr>
          <p:cNvPr id="44" name="Straight Connector 43"/>
          <p:cNvCxnSpPr>
            <a:stCxn id="40" idx="0"/>
          </p:cNvCxnSpPr>
          <p:nvPr/>
        </p:nvCxnSpPr>
        <p:spPr>
          <a:xfrm flipV="1">
            <a:off x="7471870" y="2099424"/>
            <a:ext cx="6375" cy="2581274"/>
          </a:xfrm>
          <a:prstGeom prst="line">
            <a:avLst/>
          </a:prstGeom>
          <a:ln>
            <a:head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625319" y="3558661"/>
            <a:ext cx="2446952" cy="338554"/>
          </a:xfrm>
          <a:prstGeom prst="rect">
            <a:avLst/>
          </a:prstGeom>
        </p:spPr>
        <p:txBody>
          <a:bodyPr wrap="none">
            <a:spAutoFit/>
          </a:bodyPr>
          <a:lstStyle/>
          <a:p>
            <a:r>
              <a:rPr lang="en-US" altLang="zh-CN" sz="1600" i="1" dirty="0" smtClean="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WeightDynamicZeroValue</a:t>
            </a:r>
            <a:endParaRPr lang="zh-CN" altLang="en-US" sz="16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1234794" y="1626207"/>
            <a:ext cx="383438" cy="400110"/>
          </a:xfrm>
          <a:prstGeom prst="rect">
            <a:avLst/>
          </a:prstGeom>
        </p:spPr>
        <p:txBody>
          <a:bodyPr wrap="none">
            <a:spAutoFit/>
          </a:bodyPr>
          <a:lstStyle/>
          <a:p>
            <a:r>
              <a:rPr lang="en-US" altLang="zh-CN" sz="2000" i="1" dirty="0" smtClean="0">
                <a:latin typeface="Times New Roman" panose="02020603050405020304" pitchFamily="18" charset="0"/>
                <a:cs typeface="Times New Roman" panose="02020603050405020304" pitchFamily="18" charset="0"/>
              </a:rPr>
              <a:t>in</a:t>
            </a:r>
            <a:endParaRPr lang="zh-CN" altLang="en-US" sz="20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10219110" y="1673831"/>
            <a:ext cx="511679" cy="400110"/>
          </a:xfrm>
          <a:prstGeom prst="rect">
            <a:avLst/>
          </a:prstGeom>
        </p:spPr>
        <p:txBody>
          <a:bodyPr wrap="none">
            <a:spAutoFit/>
          </a:bodyPr>
          <a:lstStyle/>
          <a:p>
            <a:r>
              <a:rPr lang="en-US" altLang="zh-CN" sz="2000" i="1" dirty="0" smtClean="0">
                <a:latin typeface="Times New Roman" panose="02020603050405020304" pitchFamily="18" charset="0"/>
                <a:cs typeface="Times New Roman" panose="02020603050405020304" pitchFamily="18" charset="0"/>
              </a:rPr>
              <a:t>out</a:t>
            </a:r>
            <a:endParaRPr lang="zh-CN" altLang="en-US" sz="2000" i="1" dirty="0">
              <a:latin typeface="Times New Roman" panose="02020603050405020304" pitchFamily="18" charset="0"/>
              <a:cs typeface="Times New Roman" panose="02020603050405020304" pitchFamily="18" charset="0"/>
            </a:endParaRPr>
          </a:p>
        </p:txBody>
      </p:sp>
      <p:sp>
        <p:nvSpPr>
          <p:cNvPr id="51" name="Rectangle 50"/>
          <p:cNvSpPr/>
          <p:nvPr/>
        </p:nvSpPr>
        <p:spPr>
          <a:xfrm>
            <a:off x="7546507" y="4302732"/>
            <a:ext cx="2208040" cy="338554"/>
          </a:xfrm>
          <a:prstGeom prst="rect">
            <a:avLst/>
          </a:prstGeom>
        </p:spPr>
        <p:txBody>
          <a:bodyPr wrap="none">
            <a:spAutoFit/>
          </a:bodyPr>
          <a:lstStyle/>
          <a:p>
            <a:r>
              <a:rPr lang="en-US" altLang="zh-CN" sz="1600" i="1" dirty="0" smtClean="0">
                <a:latin typeface="Times New Roman" panose="02020603050405020304" pitchFamily="18" charset="0"/>
                <a:cs typeface="Times New Roman" panose="02020603050405020304" pitchFamily="18" charset="0"/>
              </a:rPr>
              <a:t>Dynamic Zero Detection</a:t>
            </a:r>
            <a:endParaRPr lang="zh-CN" altLang="en-US" sz="1600" i="1" dirty="0">
              <a:latin typeface="Times New Roman" panose="02020603050405020304" pitchFamily="18" charset="0"/>
              <a:cs typeface="Times New Roman" panose="02020603050405020304" pitchFamily="18" charset="0"/>
            </a:endParaRPr>
          </a:p>
        </p:txBody>
      </p:sp>
      <p:sp>
        <p:nvSpPr>
          <p:cNvPr id="53" name="Rounded Rectangle 52"/>
          <p:cNvSpPr/>
          <p:nvPr/>
        </p:nvSpPr>
        <p:spPr>
          <a:xfrm>
            <a:off x="1653988" y="1143002"/>
            <a:ext cx="8458200" cy="4518212"/>
          </a:xfrm>
          <a:prstGeom prst="roundRect">
            <a:avLst>
              <a:gd name="adj" fmla="val 506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53"/>
          <p:cNvSpPr/>
          <p:nvPr/>
        </p:nvSpPr>
        <p:spPr>
          <a:xfrm>
            <a:off x="4452679" y="1240722"/>
            <a:ext cx="2937022" cy="461665"/>
          </a:xfrm>
          <a:prstGeom prst="rect">
            <a:avLst/>
          </a:prstGeom>
        </p:spPr>
        <p:txBody>
          <a:bodyPr wrap="none">
            <a:spAutoFit/>
          </a:bodyPr>
          <a:lstStyle/>
          <a:p>
            <a:pPr algn="ctr"/>
            <a:r>
              <a:rPr lang="en-US" altLang="zh-CN" sz="2400" dirty="0" smtClean="0"/>
              <a:t>Dynamic Zero Module</a:t>
            </a:r>
            <a:endParaRPr lang="en-US" altLang="zh-CN" sz="2400" dirty="0" smtClean="0"/>
          </a:p>
        </p:txBody>
      </p:sp>
      <p:cxnSp>
        <p:nvCxnSpPr>
          <p:cNvPr id="66" name="Straight Arrow Connector 65"/>
          <p:cNvCxnSpPr/>
          <p:nvPr/>
        </p:nvCxnSpPr>
        <p:spPr>
          <a:xfrm>
            <a:off x="4368800" y="4394200"/>
            <a:ext cx="186690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7" idx="2"/>
          </p:cNvCxnSpPr>
          <p:nvPr/>
        </p:nvCxnSpPr>
        <p:spPr>
          <a:xfrm flipH="1" flipV="1">
            <a:off x="6232712" y="4008718"/>
            <a:ext cx="1401" cy="3918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4724401" y="4099674"/>
            <a:ext cx="1515595" cy="3714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Update or Not</a:t>
            </a:r>
            <a:endParaRPr lang="en-US" altLang="zh-CN" sz="1600" dirty="0" smtClean="0">
              <a:solidFill>
                <a:schemeClr val="tx1"/>
              </a:solidFill>
            </a:endParaRPr>
          </a:p>
        </p:txBody>
      </p:sp>
      <p:sp>
        <p:nvSpPr>
          <p:cNvPr id="71" name="Rectangle 70"/>
          <p:cNvSpPr/>
          <p:nvPr/>
        </p:nvSpPr>
        <p:spPr>
          <a:xfrm>
            <a:off x="1300954" y="5936734"/>
            <a:ext cx="6786730" cy="369332"/>
          </a:xfrm>
          <a:prstGeom prst="rect">
            <a:avLst/>
          </a:prstGeom>
        </p:spPr>
        <p:txBody>
          <a:bodyPr wrap="none">
            <a:spAutoFit/>
          </a:bodyPr>
          <a:lstStyle/>
          <a:p>
            <a:r>
              <a:rPr lang="en-US" altLang="zh-CN" dirty="0" err="1" smtClean="0"/>
              <a:t>WeightSensorDynamicZeroThreadValue</a:t>
            </a:r>
            <a:r>
              <a:rPr lang="en-US" altLang="zh-CN" dirty="0" smtClean="0"/>
              <a:t> =&gt; 0 will disable Dynamic Zero</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1175"/>
          </a:xfrm>
        </p:spPr>
        <p:txBody>
          <a:bodyPr>
            <a:normAutofit fontScale="90000"/>
          </a:bodyPr>
          <a:lstStyle/>
          <a:p>
            <a:r>
              <a:rPr lang="en-US" altLang="zh-CN" dirty="0" smtClean="0"/>
              <a:t>Weight Sensor – </a:t>
            </a:r>
            <a:r>
              <a:rPr lang="en-US" altLang="zh-CN" b="1" dirty="0" smtClean="0"/>
              <a:t>Dynamic Zero Use Case</a:t>
            </a:r>
            <a:endParaRPr lang="zh-CN" altLang="en-US" b="1" dirty="0"/>
          </a:p>
        </p:txBody>
      </p:sp>
      <p:sp>
        <p:nvSpPr>
          <p:cNvPr id="4" name="Date Placeholder 3"/>
          <p:cNvSpPr>
            <a:spLocks noGrp="1"/>
          </p:cNvSpPr>
          <p:nvPr>
            <p:ph type="dt" sz="half" idx="10"/>
          </p:nvPr>
        </p:nvSpPr>
        <p:spPr/>
        <p:txBody>
          <a:bodyPr/>
          <a:lstStyle/>
          <a:p>
            <a:fld id="{BD69491B-08CF-4C31-B8B6-411AA0BEBA7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dirty="0" smtClean="0"/>
              <a:t>小慧智能科技保密资料</a:t>
            </a:r>
            <a:r>
              <a:rPr lang="en-US" altLang="zh-CN" dirty="0" smtClean="0"/>
              <a:t>© - FEATURE DESCRIPTION</a:t>
            </a:r>
            <a:endParaRPr lang="zh-CN" altLang="en-US" dirty="0"/>
          </a:p>
        </p:txBody>
      </p:sp>
      <p:sp>
        <p:nvSpPr>
          <p:cNvPr id="6" name="Slide Number Placeholder 5"/>
          <p:cNvSpPr>
            <a:spLocks noGrp="1"/>
          </p:cNvSpPr>
          <p:nvPr>
            <p:ph type="sldNum" sz="quarter" idx="12"/>
          </p:nvPr>
        </p:nvSpPr>
        <p:spPr/>
        <p:txBody>
          <a:bodyPr/>
          <a:lstStyle/>
          <a:p>
            <a:fld id="{839313C8-5C85-44CA-9248-68F69BDA240F}" type="slidenum">
              <a:rPr lang="zh-CN" altLang="en-US" smtClean="0"/>
            </a:fld>
            <a:endParaRPr lang="zh-CN" altLang="en-US"/>
          </a:p>
        </p:txBody>
      </p:sp>
      <p:pic>
        <p:nvPicPr>
          <p:cNvPr id="1026" name="Picture 2"/>
          <p:cNvPicPr>
            <a:picLocks noChangeAspect="1" noChangeArrowheads="1"/>
          </p:cNvPicPr>
          <p:nvPr/>
        </p:nvPicPr>
        <p:blipFill>
          <a:blip r:embed="rId1" cstate="print"/>
          <a:srcRect/>
          <a:stretch>
            <a:fillRect/>
          </a:stretch>
        </p:blipFill>
        <p:spPr bwMode="auto">
          <a:xfrm>
            <a:off x="711200" y="1026697"/>
            <a:ext cx="10325100" cy="5110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19950</Words>
  <Application>WPS 演示</Application>
  <PresentationFormat>Custom</PresentationFormat>
  <Paragraphs>1217</Paragraphs>
  <Slides>38</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0" baseType="lpstr">
      <vt:lpstr>Arial</vt:lpstr>
      <vt:lpstr>宋体</vt:lpstr>
      <vt:lpstr>Wingdings</vt:lpstr>
      <vt:lpstr>Times New Roman</vt:lpstr>
      <vt:lpstr>Calibri Light</vt:lpstr>
      <vt:lpstr>Calibri</vt:lpstr>
      <vt:lpstr>微软雅黑</vt:lpstr>
      <vt:lpstr>Arial Unicode MS</vt:lpstr>
      <vt:lpstr>Courier New</vt:lpstr>
      <vt:lpstr>楷体</vt:lpstr>
      <vt:lpstr>Office 主题</vt:lpstr>
      <vt:lpstr>Excel.Sheet.8</vt:lpstr>
      <vt:lpstr>KEY FEATURE DESCRIPTION</vt:lpstr>
      <vt:lpstr>KEY FEATURE DESCRIPTION</vt:lpstr>
      <vt:lpstr>Weight Sensor  Algorithm &amp; Function Description </vt:lpstr>
      <vt:lpstr>System Overview for Weight Sensor</vt:lpstr>
      <vt:lpstr>Weight Sensor – ADC CS5532/34-BS - Configuration</vt:lpstr>
      <vt:lpstr>Weight Sensor – Calibration Algorithm</vt:lpstr>
      <vt:lpstr>Weight Sensor – Calibration Procedure</vt:lpstr>
      <vt:lpstr>Weight Sensor – Dynamic Zero Algorithm</vt:lpstr>
      <vt:lpstr>Weight Sensor – Dynamic Zero Use Case</vt:lpstr>
      <vt:lpstr>Weight Sensor – Event Detection and Use Case</vt:lpstr>
      <vt:lpstr>System Parameters for Weight Sensor</vt:lpstr>
      <vt:lpstr>In Application Program (Automatic SW update for stm32) </vt:lpstr>
      <vt:lpstr>How to support IAP from scratch</vt:lpstr>
      <vt:lpstr>Memory Mapping for STM32F207VG</vt:lpstr>
      <vt:lpstr>Startup process</vt:lpstr>
      <vt:lpstr>IAP Keil Project Configuration</vt:lpstr>
      <vt:lpstr>IAP Keil Project Configuration</vt:lpstr>
      <vt:lpstr>APP Keil Project Configuration</vt:lpstr>
      <vt:lpstr>APP Keil Project Configuration</vt:lpstr>
      <vt:lpstr>Procedure to make IAP working</vt:lpstr>
      <vt:lpstr>SW Upgrade from Remote Server (For all End User SW packege) </vt:lpstr>
      <vt:lpstr>SW Upgrade from Remote Server</vt:lpstr>
      <vt:lpstr>SW Upgrade from Remote Server</vt:lpstr>
      <vt:lpstr>SW Upgrade from Remote Server</vt:lpstr>
      <vt:lpstr>SW Upgrade from Remote Server – STEP0</vt:lpstr>
      <vt:lpstr>SW Upgrade from Remote Server – STEP1</vt:lpstr>
      <vt:lpstr>How to make sure HCU and IHU can upgrade from Remote Server</vt:lpstr>
      <vt:lpstr>AUTO STARTUP GUI – INITIAL COMMISION (初始安装)</vt:lpstr>
      <vt:lpstr>AUTO STARTUP GUI – INITIAL COMMISION (初始安装)  /var/hcu/hcuboot.cfg</vt:lpstr>
      <vt:lpstr>UPDATE 2017/10/17</vt:lpstr>
      <vt:lpstr>UPDATE 2018/03/23</vt:lpstr>
      <vt:lpstr>UPDATE 2018/04/08</vt:lpstr>
      <vt:lpstr>2018/04/27,组合称针对HW-V2（如何扩展4个摇臂）的讨论</vt:lpstr>
      <vt:lpstr>Factory Mass Production Tools </vt:lpstr>
      <vt:lpstr>Main interface</vt:lpstr>
      <vt:lpstr>How to use this FMPT Tool</vt:lpstr>
      <vt:lpstr>Caution!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设计要点</dc:title>
  <dc:creator>smdzjl smdzjl</dc:creator>
  <cp:lastModifiedBy>Administrator</cp:lastModifiedBy>
  <cp:revision>1162</cp:revision>
  <dcterms:created xsi:type="dcterms:W3CDTF">2015-05-05T14:31:00Z</dcterms:created>
  <dcterms:modified xsi:type="dcterms:W3CDTF">2018-08-06T11:22:28Z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